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2.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60" r:id="rId1"/>
  </p:sldMasterIdLst>
  <p:notesMasterIdLst>
    <p:notesMasterId r:id="rId33"/>
  </p:notesMasterIdLst>
  <p:handoutMasterIdLst>
    <p:handoutMasterId r:id="rId34"/>
  </p:handoutMasterIdLst>
  <p:sldIdLst>
    <p:sldId id="256" r:id="rId2"/>
    <p:sldId id="449" r:id="rId3"/>
    <p:sldId id="462" r:id="rId4"/>
    <p:sldId id="259" r:id="rId5"/>
    <p:sldId id="264" r:id="rId6"/>
    <p:sldId id="260" r:id="rId7"/>
    <p:sldId id="265" r:id="rId8"/>
    <p:sldId id="456" r:id="rId9"/>
    <p:sldId id="457" r:id="rId10"/>
    <p:sldId id="458" r:id="rId11"/>
    <p:sldId id="459" r:id="rId12"/>
    <p:sldId id="460" r:id="rId13"/>
    <p:sldId id="461" r:id="rId14"/>
    <p:sldId id="466" r:id="rId15"/>
    <p:sldId id="296" r:id="rId16"/>
    <p:sldId id="447" r:id="rId17"/>
    <p:sldId id="436" r:id="rId18"/>
    <p:sldId id="434" r:id="rId19"/>
    <p:sldId id="438" r:id="rId20"/>
    <p:sldId id="448" r:id="rId21"/>
    <p:sldId id="443" r:id="rId22"/>
    <p:sldId id="446" r:id="rId23"/>
    <p:sldId id="467" r:id="rId24"/>
    <p:sldId id="442" r:id="rId25"/>
    <p:sldId id="468" r:id="rId26"/>
    <p:sldId id="469" r:id="rId27"/>
    <p:sldId id="454" r:id="rId28"/>
    <p:sldId id="455" r:id="rId29"/>
    <p:sldId id="298" r:id="rId30"/>
    <p:sldId id="470" r:id="rId31"/>
    <p:sldId id="452" r:id="rId32"/>
  </p:sldIdLst>
  <p:sldSz cx="15544800" cy="100584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88" userDrawn="1">
          <p15:clr>
            <a:srgbClr val="A4A3A4"/>
          </p15:clr>
        </p15:guide>
        <p15:guide id="2" pos="4896">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4634"/>
    <a:srgbClr val="275317"/>
    <a:srgbClr val="BAD3B7"/>
    <a:srgbClr val="497F5F"/>
    <a:srgbClr val="176398"/>
    <a:srgbClr val="284634"/>
    <a:srgbClr val="FFC222"/>
    <a:srgbClr val="CDE0E7"/>
    <a:srgbClr val="EAF4FE"/>
    <a:srgbClr val="DCE9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9" autoAdjust="0"/>
    <p:restoredTop sz="87430" autoAdjust="0"/>
  </p:normalViewPr>
  <p:slideViewPr>
    <p:cSldViewPr snapToGrid="0">
      <p:cViewPr>
        <p:scale>
          <a:sx n="70" d="100"/>
          <a:sy n="70" d="100"/>
        </p:scale>
        <p:origin x="1356" y="-42"/>
      </p:cViewPr>
      <p:guideLst>
        <p:guide orient="horz" pos="1488"/>
        <p:guide pos="4896"/>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78" d="100"/>
          <a:sy n="78" d="100"/>
        </p:scale>
        <p:origin x="3108"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2DB4E51-A12E-AAF4-7AAE-57E722AE057A}"/>
              </a:ext>
            </a:extLst>
          </p:cNvPr>
          <p:cNvSpPr>
            <a:spLocks noGrp="1"/>
          </p:cNvSpPr>
          <p:nvPr>
            <p:ph type="hdr" sz="quarter"/>
          </p:nvPr>
        </p:nvSpPr>
        <p:spPr>
          <a:xfrm>
            <a:off x="0" y="1"/>
            <a:ext cx="3037840" cy="466434"/>
          </a:xfrm>
          <a:prstGeom prst="rect">
            <a:avLst/>
          </a:prstGeom>
        </p:spPr>
        <p:txBody>
          <a:bodyPr vert="horz" lIns="92291" tIns="46145" rIns="92291" bIns="46145" rtlCol="0"/>
          <a:lstStyle>
            <a:lvl1pPr algn="l">
              <a:defRPr sz="1300"/>
            </a:lvl1pPr>
          </a:lstStyle>
          <a:p>
            <a:endParaRPr lang="en-US" dirty="0"/>
          </a:p>
        </p:txBody>
      </p:sp>
      <p:sp>
        <p:nvSpPr>
          <p:cNvPr id="3" name="Date Placeholder 2">
            <a:extLst>
              <a:ext uri="{FF2B5EF4-FFF2-40B4-BE49-F238E27FC236}">
                <a16:creationId xmlns:a16="http://schemas.microsoft.com/office/drawing/2014/main" id="{933AC8FD-C0B7-F5FA-38AA-13373B9BD4FD}"/>
              </a:ext>
            </a:extLst>
          </p:cNvPr>
          <p:cNvSpPr>
            <a:spLocks noGrp="1"/>
          </p:cNvSpPr>
          <p:nvPr>
            <p:ph type="dt" sz="quarter" idx="1"/>
          </p:nvPr>
        </p:nvSpPr>
        <p:spPr>
          <a:xfrm>
            <a:off x="3970938" y="1"/>
            <a:ext cx="3037840" cy="466434"/>
          </a:xfrm>
          <a:prstGeom prst="rect">
            <a:avLst/>
          </a:prstGeom>
        </p:spPr>
        <p:txBody>
          <a:bodyPr vert="horz" lIns="92291" tIns="46145" rIns="92291" bIns="46145" rtlCol="0"/>
          <a:lstStyle>
            <a:lvl1pPr algn="r">
              <a:defRPr sz="1300"/>
            </a:lvl1pPr>
          </a:lstStyle>
          <a:p>
            <a:fld id="{E1D1DC8B-BD76-4903-B430-7AEE42CFD57C}" type="datetimeFigureOut">
              <a:rPr lang="en-US" smtClean="0"/>
              <a:t>8/3/2026</a:t>
            </a:fld>
            <a:endParaRPr lang="en-US" dirty="0"/>
          </a:p>
        </p:txBody>
      </p:sp>
      <p:sp>
        <p:nvSpPr>
          <p:cNvPr id="4" name="Footer Placeholder 3">
            <a:extLst>
              <a:ext uri="{FF2B5EF4-FFF2-40B4-BE49-F238E27FC236}">
                <a16:creationId xmlns:a16="http://schemas.microsoft.com/office/drawing/2014/main" id="{9121AD49-5B23-2F0B-FE73-9A03B26E458E}"/>
              </a:ext>
            </a:extLst>
          </p:cNvPr>
          <p:cNvSpPr>
            <a:spLocks noGrp="1"/>
          </p:cNvSpPr>
          <p:nvPr>
            <p:ph type="ftr" sz="quarter" idx="2"/>
          </p:nvPr>
        </p:nvSpPr>
        <p:spPr>
          <a:xfrm>
            <a:off x="0" y="8829968"/>
            <a:ext cx="3037840" cy="466433"/>
          </a:xfrm>
          <a:prstGeom prst="rect">
            <a:avLst/>
          </a:prstGeom>
        </p:spPr>
        <p:txBody>
          <a:bodyPr vert="horz" lIns="92291" tIns="46145" rIns="92291" bIns="46145" rtlCol="0" anchor="b"/>
          <a:lstStyle>
            <a:lvl1pPr algn="l">
              <a:defRPr sz="1300"/>
            </a:lvl1pPr>
          </a:lstStyle>
          <a:p>
            <a:endParaRPr lang="en-US" dirty="0"/>
          </a:p>
        </p:txBody>
      </p:sp>
      <p:sp>
        <p:nvSpPr>
          <p:cNvPr id="5" name="Slide Number Placeholder 4">
            <a:extLst>
              <a:ext uri="{FF2B5EF4-FFF2-40B4-BE49-F238E27FC236}">
                <a16:creationId xmlns:a16="http://schemas.microsoft.com/office/drawing/2014/main" id="{19ABC4EF-A0FB-9913-9B80-3AF97B385511}"/>
              </a:ext>
            </a:extLst>
          </p:cNvPr>
          <p:cNvSpPr>
            <a:spLocks noGrp="1"/>
          </p:cNvSpPr>
          <p:nvPr>
            <p:ph type="sldNum" sz="quarter" idx="3"/>
          </p:nvPr>
        </p:nvSpPr>
        <p:spPr>
          <a:xfrm>
            <a:off x="3970938" y="8829968"/>
            <a:ext cx="3037840" cy="466433"/>
          </a:xfrm>
          <a:prstGeom prst="rect">
            <a:avLst/>
          </a:prstGeom>
        </p:spPr>
        <p:txBody>
          <a:bodyPr vert="horz" lIns="92291" tIns="46145" rIns="92291" bIns="46145" rtlCol="0" anchor="b"/>
          <a:lstStyle>
            <a:lvl1pPr algn="r">
              <a:defRPr sz="1300"/>
            </a:lvl1pPr>
          </a:lstStyle>
          <a:p>
            <a:fld id="{67F068F0-6D75-4916-A7D6-BEBBEEA1295D}" type="slidenum">
              <a:rPr lang="en-US" smtClean="0"/>
              <a:t>‹#›</a:t>
            </a:fld>
            <a:endParaRPr lang="en-US" dirty="0"/>
          </a:p>
        </p:txBody>
      </p:sp>
    </p:spTree>
    <p:extLst>
      <p:ext uri="{BB962C8B-B14F-4D97-AF65-F5344CB8AC3E}">
        <p14:creationId xmlns:p14="http://schemas.microsoft.com/office/powerpoint/2010/main" val="22910644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2291" tIns="46145" rIns="92291" bIns="46145" rtlCol="0"/>
          <a:lstStyle>
            <a:lvl1pPr algn="l">
              <a:defRPr sz="1300"/>
            </a:lvl1pPr>
          </a:lstStyle>
          <a:p>
            <a:endParaRPr lang="en-US" dirty="0"/>
          </a:p>
        </p:txBody>
      </p:sp>
      <p:sp>
        <p:nvSpPr>
          <p:cNvPr id="3" name="Date Placeholder 2"/>
          <p:cNvSpPr>
            <a:spLocks noGrp="1"/>
          </p:cNvSpPr>
          <p:nvPr>
            <p:ph type="dt" idx="1"/>
          </p:nvPr>
        </p:nvSpPr>
        <p:spPr>
          <a:xfrm>
            <a:off x="3970938" y="1"/>
            <a:ext cx="3037840" cy="466434"/>
          </a:xfrm>
          <a:prstGeom prst="rect">
            <a:avLst/>
          </a:prstGeom>
        </p:spPr>
        <p:txBody>
          <a:bodyPr vert="horz" lIns="92291" tIns="46145" rIns="92291" bIns="46145" rtlCol="0"/>
          <a:lstStyle>
            <a:lvl1pPr algn="r">
              <a:defRPr sz="1300"/>
            </a:lvl1pPr>
          </a:lstStyle>
          <a:p>
            <a:fld id="{11205923-FF1D-4E3D-81C5-C213CC564C54}" type="datetimeFigureOut">
              <a:rPr lang="en-US" smtClean="0"/>
              <a:t>8/3/2026</a:t>
            </a:fld>
            <a:endParaRPr lang="en-US" dirty="0"/>
          </a:p>
        </p:txBody>
      </p:sp>
      <p:sp>
        <p:nvSpPr>
          <p:cNvPr id="4" name="Slide Image Placeholder 3"/>
          <p:cNvSpPr>
            <a:spLocks noGrp="1" noRot="1" noChangeAspect="1"/>
          </p:cNvSpPr>
          <p:nvPr>
            <p:ph type="sldImg" idx="2"/>
          </p:nvPr>
        </p:nvSpPr>
        <p:spPr>
          <a:xfrm>
            <a:off x="1082675" y="1162050"/>
            <a:ext cx="4845050" cy="3136900"/>
          </a:xfrm>
          <a:prstGeom prst="rect">
            <a:avLst/>
          </a:prstGeom>
          <a:noFill/>
          <a:ln w="12700">
            <a:solidFill>
              <a:prstClr val="black"/>
            </a:solidFill>
          </a:ln>
        </p:spPr>
        <p:txBody>
          <a:bodyPr vert="horz" lIns="92291" tIns="46145" rIns="92291" bIns="46145"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2291" tIns="46145" rIns="92291" bIns="4614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2291" tIns="46145" rIns="92291" bIns="46145" rtlCol="0" anchor="b"/>
          <a:lstStyle>
            <a:lvl1pPr algn="l">
              <a:defRPr sz="1300"/>
            </a:lvl1pPr>
          </a:lstStyle>
          <a:p>
            <a:endParaRPr lang="en-US" dirty="0"/>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2291" tIns="46145" rIns="92291" bIns="46145" rtlCol="0" anchor="b"/>
          <a:lstStyle>
            <a:lvl1pPr algn="r">
              <a:defRPr sz="1300"/>
            </a:lvl1pPr>
          </a:lstStyle>
          <a:p>
            <a:fld id="{79EEFF80-9DA2-49F5-BE94-A8086809AA86}" type="slidenum">
              <a:rPr lang="en-US" smtClean="0"/>
              <a:t>‹#›</a:t>
            </a:fld>
            <a:endParaRPr lang="en-US" dirty="0"/>
          </a:p>
        </p:txBody>
      </p:sp>
    </p:spTree>
    <p:extLst>
      <p:ext uri="{BB962C8B-B14F-4D97-AF65-F5344CB8AC3E}">
        <p14:creationId xmlns:p14="http://schemas.microsoft.com/office/powerpoint/2010/main" val="275863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EEFF80-9DA2-49F5-BE94-A8086809AA86}" type="slidenum">
              <a:rPr lang="en-US" smtClean="0"/>
              <a:t>3</a:t>
            </a:fld>
            <a:endParaRPr lang="en-US" dirty="0"/>
          </a:p>
        </p:txBody>
      </p:sp>
    </p:spTree>
    <p:extLst>
      <p:ext uri="{BB962C8B-B14F-4D97-AF65-F5344CB8AC3E}">
        <p14:creationId xmlns:p14="http://schemas.microsoft.com/office/powerpoint/2010/main" val="41376793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76254-7770-5BCF-C837-DD1C3A30CD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49198F-4D81-E120-1A30-A98B402C2F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75767E-310F-04FC-690A-7CF355D0D8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704ED3-1F22-1848-A6C4-2422EB434DA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EFF80-9DA2-49F5-BE94-A8086809AA8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34142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EEFF80-9DA2-49F5-BE94-A8086809AA86}" type="slidenum">
              <a:rPr lang="en-US" smtClean="0"/>
              <a:t>8</a:t>
            </a:fld>
            <a:endParaRPr lang="en-US" dirty="0"/>
          </a:p>
        </p:txBody>
      </p:sp>
    </p:spTree>
    <p:extLst>
      <p:ext uri="{BB962C8B-B14F-4D97-AF65-F5344CB8AC3E}">
        <p14:creationId xmlns:p14="http://schemas.microsoft.com/office/powerpoint/2010/main" val="325759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EEFF80-9DA2-49F5-BE94-A8086809AA86}" type="slidenum">
              <a:rPr lang="en-US" smtClean="0"/>
              <a:t>15</a:t>
            </a:fld>
            <a:endParaRPr lang="en-US" dirty="0"/>
          </a:p>
        </p:txBody>
      </p:sp>
    </p:spTree>
    <p:extLst>
      <p:ext uri="{BB962C8B-B14F-4D97-AF65-F5344CB8AC3E}">
        <p14:creationId xmlns:p14="http://schemas.microsoft.com/office/powerpoint/2010/main" val="901825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EFF80-9DA2-49F5-BE94-A8086809AA8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20547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EFF80-9DA2-49F5-BE94-A8086809AA8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35942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EFF80-9DA2-49F5-BE94-A8086809AA8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60442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EFF80-9DA2-49F5-BE94-A8086809AA8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88934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EEFF80-9DA2-49F5-BE94-A8086809AA86}" type="slidenum">
              <a:rPr lang="en-US" smtClean="0"/>
              <a:t>23</a:t>
            </a:fld>
            <a:endParaRPr lang="en-US" dirty="0"/>
          </a:p>
        </p:txBody>
      </p:sp>
    </p:spTree>
    <p:extLst>
      <p:ext uri="{BB962C8B-B14F-4D97-AF65-F5344CB8AC3E}">
        <p14:creationId xmlns:p14="http://schemas.microsoft.com/office/powerpoint/2010/main" val="4072430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EFF80-9DA2-49F5-BE94-A8086809AA86}"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78386390"/>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5AB2389-0838-2CC1-0ED2-B1598951B710}"/>
              </a:ext>
            </a:extLst>
          </p:cNvPr>
          <p:cNvPicPr>
            <a:picLocks noChangeAspect="1"/>
          </p:cNvPicPr>
          <p:nvPr userDrawn="1"/>
        </p:nvPicPr>
        <p:blipFill>
          <a:blip r:embed="rId2">
            <a:alphaModFix/>
            <a:extLst>
              <a:ext uri="{BEBA8EAE-BF5A-486C-A8C5-ECC9F3942E4B}">
                <a14:imgProps xmlns:a14="http://schemas.microsoft.com/office/drawing/2010/main">
                  <a14:imgLayer r:embed="rId3">
                    <a14:imgEffect>
                      <a14:artisticPaintBrush brushSize="10"/>
                    </a14:imgEffect>
                    <a14:imgEffect>
                      <a14:saturation sat="0"/>
                    </a14:imgEffect>
                  </a14:imgLayer>
                </a14:imgProps>
              </a:ext>
              <a:ext uri="{28A0092B-C50C-407E-A947-70E740481C1C}">
                <a14:useLocalDpi xmlns:a14="http://schemas.microsoft.com/office/drawing/2010/main" val="0"/>
              </a:ext>
            </a:extLst>
          </a:blip>
          <a:srcRect l="1134" t="9779" r="4325" b="25903"/>
          <a:stretch>
            <a:fillRect/>
          </a:stretch>
        </p:blipFill>
        <p:spPr>
          <a:xfrm>
            <a:off x="0" y="0"/>
            <a:ext cx="15544800" cy="7049194"/>
          </a:xfrm>
          <a:prstGeom prst="rect">
            <a:avLst/>
          </a:prstGeom>
        </p:spPr>
      </p:pic>
      <p:sp>
        <p:nvSpPr>
          <p:cNvPr id="8" name="Rectangle 7">
            <a:extLst>
              <a:ext uri="{FF2B5EF4-FFF2-40B4-BE49-F238E27FC236}">
                <a16:creationId xmlns:a16="http://schemas.microsoft.com/office/drawing/2014/main" id="{FA9334FB-EAF2-71E5-18F0-52DD4483F40D}"/>
              </a:ext>
            </a:extLst>
          </p:cNvPr>
          <p:cNvSpPr/>
          <p:nvPr userDrawn="1"/>
        </p:nvSpPr>
        <p:spPr>
          <a:xfrm>
            <a:off x="0" y="7049193"/>
            <a:ext cx="15544800" cy="3009207"/>
          </a:xfrm>
          <a:prstGeom prst="rect">
            <a:avLst/>
          </a:prstGeom>
          <a:solidFill>
            <a:srgbClr val="2846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56170B68-B518-5A53-F37C-E0D483B729AB}"/>
              </a:ext>
            </a:extLst>
          </p:cNvPr>
          <p:cNvPicPr>
            <a:picLocks noChangeAspect="1"/>
          </p:cNvPicPr>
          <p:nvPr userDrawn="1"/>
        </p:nvPicPr>
        <p:blipFill>
          <a:blip r:embed="rId4">
            <a:biLevel thresh="25000"/>
            <a:extLst>
              <a:ext uri="{28A0092B-C50C-407E-A947-70E740481C1C}">
                <a14:useLocalDpi xmlns:a14="http://schemas.microsoft.com/office/drawing/2010/main" val="0"/>
              </a:ext>
            </a:extLst>
          </a:blip>
          <a:stretch>
            <a:fillRect/>
          </a:stretch>
        </p:blipFill>
        <p:spPr>
          <a:xfrm>
            <a:off x="429684" y="259237"/>
            <a:ext cx="2194983" cy="1078124"/>
          </a:xfrm>
          <a:prstGeom prst="rect">
            <a:avLst/>
          </a:prstGeom>
        </p:spPr>
      </p:pic>
      <p:sp>
        <p:nvSpPr>
          <p:cNvPr id="12" name="Title 1">
            <a:extLst>
              <a:ext uri="{FF2B5EF4-FFF2-40B4-BE49-F238E27FC236}">
                <a16:creationId xmlns:a16="http://schemas.microsoft.com/office/drawing/2014/main" id="{3E78A315-625F-9E29-40C5-1979D7424E5F}"/>
              </a:ext>
            </a:extLst>
          </p:cNvPr>
          <p:cNvSpPr txBox="1">
            <a:spLocks/>
          </p:cNvSpPr>
          <p:nvPr userDrawn="1"/>
        </p:nvSpPr>
        <p:spPr>
          <a:xfrm>
            <a:off x="1942254" y="7443330"/>
            <a:ext cx="13213080" cy="1504605"/>
          </a:xfrm>
          <a:prstGeom prst="rect">
            <a:avLst/>
          </a:prstGeom>
        </p:spPr>
        <p:txBody>
          <a:bodyPr>
            <a:normAutofit fontScale="97500"/>
          </a:bodyPr>
          <a:lstStyle>
            <a:lvl1pPr algn="l" defTabSz="1341150" rtl="0" eaLnBrk="1" latinLnBrk="0" hangingPunct="1">
              <a:lnSpc>
                <a:spcPct val="90000"/>
              </a:lnSpc>
              <a:spcBef>
                <a:spcPct val="0"/>
              </a:spcBef>
              <a:buNone/>
              <a:defRPr sz="6453" kern="1200">
                <a:solidFill>
                  <a:schemeClr val="tx1"/>
                </a:solidFill>
                <a:latin typeface="Arial Narrow" panose="020B0606020202030204" pitchFamily="34" charset="0"/>
                <a:ea typeface="+mj-ea"/>
                <a:cs typeface="+mj-cs"/>
              </a:defRPr>
            </a:lvl1pPr>
          </a:lstStyle>
          <a:p>
            <a:pPr algn="r"/>
            <a:r>
              <a:rPr lang="en-US" dirty="0">
                <a:solidFill>
                  <a:schemeClr val="bg1"/>
                </a:solidFill>
                <a:latin typeface="Garamond" panose="02020404030301010803" pitchFamily="18" charset="0"/>
              </a:rPr>
              <a:t>Palm Coast Westward Expansion</a:t>
            </a:r>
          </a:p>
        </p:txBody>
      </p:sp>
      <p:cxnSp>
        <p:nvCxnSpPr>
          <p:cNvPr id="13" name="Straight Connector 12">
            <a:extLst>
              <a:ext uri="{FF2B5EF4-FFF2-40B4-BE49-F238E27FC236}">
                <a16:creationId xmlns:a16="http://schemas.microsoft.com/office/drawing/2014/main" id="{A43ECDC1-D35C-B0CC-6F0F-228A8ED86A98}"/>
              </a:ext>
            </a:extLst>
          </p:cNvPr>
          <p:cNvCxnSpPr>
            <a:cxnSpLocks/>
          </p:cNvCxnSpPr>
          <p:nvPr userDrawn="1"/>
        </p:nvCxnSpPr>
        <p:spPr>
          <a:xfrm flipH="1">
            <a:off x="4698124" y="8213832"/>
            <a:ext cx="10846676" cy="0"/>
          </a:xfrm>
          <a:prstGeom prst="line">
            <a:avLst/>
          </a:prstGeom>
          <a:ln w="25400">
            <a:solidFill>
              <a:schemeClr val="bg1"/>
            </a:solidFill>
          </a:ln>
        </p:spPr>
        <p:style>
          <a:lnRef idx="2">
            <a:schemeClr val="accent1"/>
          </a:lnRef>
          <a:fillRef idx="0">
            <a:schemeClr val="accent1"/>
          </a:fillRef>
          <a:effectRef idx="1">
            <a:schemeClr val="accent1"/>
          </a:effectRef>
          <a:fontRef idx="minor">
            <a:schemeClr val="tx1"/>
          </a:fontRef>
        </p:style>
      </p:cxnSp>
      <p:sp>
        <p:nvSpPr>
          <p:cNvPr id="4" name="Slide Number Placeholder 5">
            <a:extLst>
              <a:ext uri="{FF2B5EF4-FFF2-40B4-BE49-F238E27FC236}">
                <a16:creationId xmlns:a16="http://schemas.microsoft.com/office/drawing/2014/main" id="{8A78E9A8-F092-89D0-40F8-F49EE00FA106}"/>
              </a:ext>
            </a:extLst>
          </p:cNvPr>
          <p:cNvSpPr>
            <a:spLocks noGrp="1"/>
          </p:cNvSpPr>
          <p:nvPr>
            <p:ph type="sldNum" sz="quarter" idx="4"/>
          </p:nvPr>
        </p:nvSpPr>
        <p:spPr>
          <a:xfrm>
            <a:off x="11916361" y="9404710"/>
            <a:ext cx="3497580" cy="535517"/>
          </a:xfrm>
          <a:prstGeom prst="rect">
            <a:avLst/>
          </a:prstGeom>
        </p:spPr>
        <p:txBody>
          <a:bodyPr vert="horz" lIns="91440" tIns="45720" rIns="91440" bIns="45720" rtlCol="0" anchor="ctr"/>
          <a:lstStyle>
            <a:lvl1pPr algn="r">
              <a:defRPr sz="1760">
                <a:solidFill>
                  <a:schemeClr val="bg1"/>
                </a:solidFill>
              </a:defRPr>
            </a:lvl1pPr>
          </a:lstStyle>
          <a:p>
            <a:fld id="{92C766C6-9936-49DA-A4BF-02C40CCFDDB2}" type="slidenum">
              <a:rPr lang="en-US" smtClean="0"/>
              <a:pPr/>
              <a:t>‹#›</a:t>
            </a:fld>
            <a:endParaRPr lang="en-US" dirty="0"/>
          </a:p>
        </p:txBody>
      </p:sp>
    </p:spTree>
    <p:extLst>
      <p:ext uri="{BB962C8B-B14F-4D97-AF65-F5344CB8AC3E}">
        <p14:creationId xmlns:p14="http://schemas.microsoft.com/office/powerpoint/2010/main" val="3451265450"/>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489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2C766C6-9936-49DA-A4BF-02C40CCFDDB2}" type="slidenum">
              <a:rPr lang="en-US" smtClean="0"/>
              <a:t>‹#›</a:t>
            </a:fld>
            <a:endParaRPr lang="en-US" dirty="0"/>
          </a:p>
        </p:txBody>
      </p:sp>
    </p:spTree>
    <p:extLst>
      <p:ext uri="{BB962C8B-B14F-4D97-AF65-F5344CB8AC3E}">
        <p14:creationId xmlns:p14="http://schemas.microsoft.com/office/powerpoint/2010/main" val="2710883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124248" y="535517"/>
            <a:ext cx="3351848"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8706" y="535517"/>
            <a:ext cx="9861233"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2C766C6-9936-49DA-A4BF-02C40CCFDDB2}" type="slidenum">
              <a:rPr lang="en-US" smtClean="0"/>
              <a:t>‹#›</a:t>
            </a:fld>
            <a:endParaRPr lang="en-US" dirty="0"/>
          </a:p>
        </p:txBody>
      </p:sp>
    </p:spTree>
    <p:extLst>
      <p:ext uri="{BB962C8B-B14F-4D97-AF65-F5344CB8AC3E}">
        <p14:creationId xmlns:p14="http://schemas.microsoft.com/office/powerpoint/2010/main" val="3037388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464928-1CA5-378C-20FE-DAA3A718F169}"/>
              </a:ext>
            </a:extLst>
          </p:cNvPr>
          <p:cNvPicPr>
            <a:picLocks noChangeAspect="1"/>
          </p:cNvPicPr>
          <p:nvPr userDrawn="1"/>
        </p:nvPicPr>
        <p:blipFill>
          <a:blip r:embed="rId2">
            <a:alphaModFix amt="10000"/>
            <a:extLst>
              <a:ext uri="{BEBA8EAE-BF5A-486C-A8C5-ECC9F3942E4B}">
                <a14:imgProps xmlns:a14="http://schemas.microsoft.com/office/drawing/2010/main">
                  <a14:imgLayer r:embed="rId3">
                    <a14:imgEffect>
                      <a14:artisticPaintBrush brushSize="10"/>
                    </a14:imgEffect>
                    <a14:imgEffect>
                      <a14:saturation sat="0"/>
                    </a14:imgEffect>
                  </a14:imgLayer>
                </a14:imgProps>
              </a:ext>
              <a:ext uri="{28A0092B-C50C-407E-A947-70E740481C1C}">
                <a14:useLocalDpi xmlns:a14="http://schemas.microsoft.com/office/drawing/2010/main" val="0"/>
              </a:ext>
            </a:extLst>
          </a:blip>
          <a:srcRect l="1134" t="659" r="4325" b="19463"/>
          <a:stretch>
            <a:fillRect/>
          </a:stretch>
        </p:blipFill>
        <p:spPr>
          <a:xfrm>
            <a:off x="0" y="-1"/>
            <a:ext cx="15544800" cy="8754533"/>
          </a:xfrm>
          <a:prstGeom prst="rect">
            <a:avLst/>
          </a:prstGeom>
        </p:spPr>
      </p:pic>
      <p:sp>
        <p:nvSpPr>
          <p:cNvPr id="40" name="Rectangle 39">
            <a:extLst>
              <a:ext uri="{FF2B5EF4-FFF2-40B4-BE49-F238E27FC236}">
                <a16:creationId xmlns:a16="http://schemas.microsoft.com/office/drawing/2014/main" id="{E8D4EE2A-1043-D092-7069-5921547A50DD}"/>
              </a:ext>
            </a:extLst>
          </p:cNvPr>
          <p:cNvSpPr/>
          <p:nvPr userDrawn="1"/>
        </p:nvSpPr>
        <p:spPr>
          <a:xfrm>
            <a:off x="0" y="8754533"/>
            <a:ext cx="15544800" cy="1303867"/>
          </a:xfrm>
          <a:prstGeom prst="rect">
            <a:avLst/>
          </a:prstGeom>
          <a:solidFill>
            <a:srgbClr val="2846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itle 1">
            <a:extLst>
              <a:ext uri="{FF2B5EF4-FFF2-40B4-BE49-F238E27FC236}">
                <a16:creationId xmlns:a16="http://schemas.microsoft.com/office/drawing/2014/main" id="{7DF3537E-F501-38A2-D6A9-8A191AA5F28A}"/>
              </a:ext>
            </a:extLst>
          </p:cNvPr>
          <p:cNvSpPr txBox="1">
            <a:spLocks/>
          </p:cNvSpPr>
          <p:nvPr userDrawn="1"/>
        </p:nvSpPr>
        <p:spPr>
          <a:xfrm>
            <a:off x="384388" y="8754532"/>
            <a:ext cx="4864945" cy="1303867"/>
          </a:xfrm>
          <a:prstGeom prst="rect">
            <a:avLst/>
          </a:prstGeom>
        </p:spPr>
        <p:txBody>
          <a:bodyPr vert="horz" lIns="91440" tIns="45720" rIns="91440" bIns="45720" rtlCol="0" anchor="ctr">
            <a:normAutofit fontScale="97500"/>
          </a:bodyPr>
          <a:lstStyle>
            <a:lvl1pPr algn="l" defTabSz="1341150" rtl="0" eaLnBrk="1" latinLnBrk="0" hangingPunct="1">
              <a:lnSpc>
                <a:spcPct val="90000"/>
              </a:lnSpc>
              <a:spcBef>
                <a:spcPct val="0"/>
              </a:spcBef>
              <a:buNone/>
              <a:defRPr sz="6453" kern="1200">
                <a:solidFill>
                  <a:schemeClr val="tx1"/>
                </a:solidFill>
                <a:latin typeface="+mj-lt"/>
                <a:ea typeface="+mj-ea"/>
                <a:cs typeface="+mj-cs"/>
              </a:defRPr>
            </a:lvl1pPr>
          </a:lstStyle>
          <a:p>
            <a:r>
              <a:rPr lang="en-US" sz="2800" dirty="0">
                <a:solidFill>
                  <a:schemeClr val="bg1"/>
                </a:solidFill>
                <a:latin typeface="Garamond" panose="02020404030301010803" pitchFamily="18" charset="0"/>
              </a:rPr>
              <a:t>Palm Coast Westward Expansion</a:t>
            </a:r>
          </a:p>
        </p:txBody>
      </p:sp>
      <p:sp>
        <p:nvSpPr>
          <p:cNvPr id="2" name="Title 1"/>
          <p:cNvSpPr>
            <a:spLocks noGrp="1"/>
          </p:cNvSpPr>
          <p:nvPr>
            <p:ph type="title"/>
          </p:nvPr>
        </p:nvSpPr>
        <p:spPr>
          <a:xfrm>
            <a:off x="384388" y="535519"/>
            <a:ext cx="14676318" cy="957105"/>
          </a:xfrm>
        </p:spPr>
        <p:txBody>
          <a:bodyPr>
            <a:noAutofit/>
          </a:bodyPr>
          <a:lstStyle>
            <a:lvl1pPr>
              <a:defRPr sz="4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84388" y="2060740"/>
            <a:ext cx="14676318" cy="6693793"/>
          </a:xfrm>
        </p:spPr>
        <p:txBody>
          <a:bodyPr/>
          <a:lstStyle>
            <a:lvl1pPr>
              <a:defRPr>
                <a:solidFill>
                  <a:srgbClr val="275317"/>
                </a:solidFill>
                <a:latin typeface="Arial" panose="020B0604020202020204" pitchFamily="34" charset="0"/>
                <a:cs typeface="Arial" panose="020B0604020202020204" pitchFamily="34" charset="0"/>
              </a:defRPr>
            </a:lvl1pPr>
            <a:lvl2pPr>
              <a:defRPr>
                <a:solidFill>
                  <a:srgbClr val="275317"/>
                </a:solidFill>
                <a:latin typeface="Arial" panose="020B0604020202020204" pitchFamily="34" charset="0"/>
                <a:cs typeface="Arial" panose="020B0604020202020204" pitchFamily="34" charset="0"/>
              </a:defRPr>
            </a:lvl2pPr>
            <a:lvl3pPr>
              <a:defRPr>
                <a:solidFill>
                  <a:srgbClr val="275317"/>
                </a:solidFill>
                <a:latin typeface="Arial" panose="020B0604020202020204" pitchFamily="34" charset="0"/>
                <a:cs typeface="Arial" panose="020B0604020202020204" pitchFamily="34" charset="0"/>
              </a:defRPr>
            </a:lvl3pPr>
            <a:lvl4pPr>
              <a:defRPr>
                <a:solidFill>
                  <a:srgbClr val="275317"/>
                </a:solidFill>
                <a:latin typeface="Arial" panose="020B0604020202020204" pitchFamily="34" charset="0"/>
                <a:cs typeface="Arial" panose="020B0604020202020204" pitchFamily="34" charset="0"/>
              </a:defRPr>
            </a:lvl4pPr>
            <a:lvl5pPr>
              <a:defRPr>
                <a:solidFill>
                  <a:srgbClr val="275317"/>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Box 3">
            <a:extLst>
              <a:ext uri="{FF2B5EF4-FFF2-40B4-BE49-F238E27FC236}">
                <a16:creationId xmlns:a16="http://schemas.microsoft.com/office/drawing/2014/main" id="{52F46EDD-7322-41E7-9FE4-0FE9819AD2FF}"/>
              </a:ext>
            </a:extLst>
          </p:cNvPr>
          <p:cNvSpPr txBox="1"/>
          <p:nvPr userDrawn="1"/>
        </p:nvSpPr>
        <p:spPr>
          <a:xfrm>
            <a:off x="7055893" y="9081544"/>
            <a:ext cx="8004813"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i="0" kern="1200" dirty="0">
                <a:solidFill>
                  <a:schemeClr val="bg1"/>
                </a:solidFill>
                <a:effectLst/>
                <a:latin typeface="+mn-lt"/>
                <a:ea typeface="+mn-ea"/>
                <a:cs typeface="+mn-cs"/>
              </a:rPr>
              <a:t>DISCLAIMER: The information contained herein is for illustrative and conceptual purposes only. </a:t>
            </a:r>
            <a:br>
              <a:rPr lang="en-US" sz="1200" b="1" i="0" kern="1200" dirty="0">
                <a:solidFill>
                  <a:schemeClr val="bg1"/>
                </a:solidFill>
                <a:effectLst/>
                <a:latin typeface="+mn-lt"/>
                <a:ea typeface="+mn-ea"/>
                <a:cs typeface="+mn-cs"/>
              </a:rPr>
            </a:br>
            <a:r>
              <a:rPr lang="en-US" sz="1200" b="1" i="0" kern="1200" dirty="0">
                <a:solidFill>
                  <a:schemeClr val="bg1"/>
                </a:solidFill>
                <a:effectLst/>
                <a:latin typeface="+mn-lt"/>
                <a:ea typeface="+mn-ea"/>
                <a:cs typeface="+mn-cs"/>
              </a:rPr>
              <a:t>Nothing herein shall be construed as a binding commitment or obligation, nor is it intended to be relied upon by any person for any reason.  The source of economic data is from the Impact Data Source Economic Impact Study dated 7/22/2026. All information is preliminary and subject to change.</a:t>
            </a:r>
            <a:endParaRPr lang="en-US" sz="1200" dirty="0">
              <a:solidFill>
                <a:schemeClr val="bg1"/>
              </a:solidFill>
            </a:endParaRPr>
          </a:p>
        </p:txBody>
      </p:sp>
      <p:sp>
        <p:nvSpPr>
          <p:cNvPr id="6" name="Slide Number Placeholder 5">
            <a:extLst>
              <a:ext uri="{FF2B5EF4-FFF2-40B4-BE49-F238E27FC236}">
                <a16:creationId xmlns:a16="http://schemas.microsoft.com/office/drawing/2014/main" id="{1E94B284-76EF-E5DD-900F-7407678F30D4}"/>
              </a:ext>
            </a:extLst>
          </p:cNvPr>
          <p:cNvSpPr>
            <a:spLocks noGrp="1"/>
          </p:cNvSpPr>
          <p:nvPr>
            <p:ph type="sldNum" sz="quarter" idx="4"/>
          </p:nvPr>
        </p:nvSpPr>
        <p:spPr>
          <a:xfrm>
            <a:off x="11916361" y="9404710"/>
            <a:ext cx="3497580" cy="535517"/>
          </a:xfrm>
          <a:prstGeom prst="rect">
            <a:avLst/>
          </a:prstGeom>
        </p:spPr>
        <p:txBody>
          <a:bodyPr vert="horz" lIns="91440" tIns="45720" rIns="91440" bIns="45720" rtlCol="0" anchor="ctr"/>
          <a:lstStyle>
            <a:lvl1pPr algn="r">
              <a:defRPr sz="1760">
                <a:solidFill>
                  <a:schemeClr val="bg1"/>
                </a:solidFill>
              </a:defRPr>
            </a:lvl1pPr>
          </a:lstStyle>
          <a:p>
            <a:fld id="{92C766C6-9936-49DA-A4BF-02C40CCFDDB2}" type="slidenum">
              <a:rPr lang="en-US" smtClean="0"/>
              <a:pPr/>
              <a:t>‹#›</a:t>
            </a:fld>
            <a:endParaRPr lang="en-US" dirty="0"/>
          </a:p>
        </p:txBody>
      </p:sp>
    </p:spTree>
    <p:extLst>
      <p:ext uri="{BB962C8B-B14F-4D97-AF65-F5344CB8AC3E}">
        <p14:creationId xmlns:p14="http://schemas.microsoft.com/office/powerpoint/2010/main" val="1847566237"/>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489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0610" y="2507618"/>
            <a:ext cx="13407390" cy="4184014"/>
          </a:xfrm>
        </p:spPr>
        <p:txBody>
          <a:bodyPr anchor="b"/>
          <a:lstStyle>
            <a:lvl1pPr>
              <a:defRPr sz="88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1060610" y="6731215"/>
            <a:ext cx="13407390" cy="2200274"/>
          </a:xfrm>
        </p:spPr>
        <p:txBody>
          <a:bodyPr/>
          <a:lstStyle>
            <a:lvl1pPr marL="0" indent="0">
              <a:buNone/>
              <a:defRPr sz="3520">
                <a:solidFill>
                  <a:schemeClr val="tx1">
                    <a:tint val="82000"/>
                  </a:schemeClr>
                </a:solidFill>
                <a:latin typeface="Arial" panose="020B0604020202020204" pitchFamily="34" charset="0"/>
                <a:cs typeface="Arial" panose="020B0604020202020204" pitchFamily="34" charset="0"/>
              </a:defRPr>
            </a:lvl1pPr>
            <a:lvl2pPr marL="670575" indent="0">
              <a:buNone/>
              <a:defRPr sz="2933">
                <a:solidFill>
                  <a:schemeClr val="tx1">
                    <a:tint val="82000"/>
                  </a:schemeClr>
                </a:solidFill>
              </a:defRPr>
            </a:lvl2pPr>
            <a:lvl3pPr marL="1341150" indent="0">
              <a:buNone/>
              <a:defRPr sz="2640">
                <a:solidFill>
                  <a:schemeClr val="tx1">
                    <a:tint val="82000"/>
                  </a:schemeClr>
                </a:solidFill>
              </a:defRPr>
            </a:lvl3pPr>
            <a:lvl4pPr marL="2011726" indent="0">
              <a:buNone/>
              <a:defRPr sz="2347">
                <a:solidFill>
                  <a:schemeClr val="tx1">
                    <a:tint val="82000"/>
                  </a:schemeClr>
                </a:solidFill>
              </a:defRPr>
            </a:lvl4pPr>
            <a:lvl5pPr marL="2682301" indent="0">
              <a:buNone/>
              <a:defRPr sz="2347">
                <a:solidFill>
                  <a:schemeClr val="tx1">
                    <a:tint val="82000"/>
                  </a:schemeClr>
                </a:solidFill>
              </a:defRPr>
            </a:lvl5pPr>
            <a:lvl6pPr marL="3352876" indent="0">
              <a:buNone/>
              <a:defRPr sz="2347">
                <a:solidFill>
                  <a:schemeClr val="tx1">
                    <a:tint val="82000"/>
                  </a:schemeClr>
                </a:solidFill>
              </a:defRPr>
            </a:lvl6pPr>
            <a:lvl7pPr marL="4023451" indent="0">
              <a:buNone/>
              <a:defRPr sz="2347">
                <a:solidFill>
                  <a:schemeClr val="tx1">
                    <a:tint val="82000"/>
                  </a:schemeClr>
                </a:solidFill>
              </a:defRPr>
            </a:lvl7pPr>
            <a:lvl8pPr marL="4694027" indent="0">
              <a:buNone/>
              <a:defRPr sz="2347">
                <a:solidFill>
                  <a:schemeClr val="tx1">
                    <a:tint val="82000"/>
                  </a:schemeClr>
                </a:solidFill>
              </a:defRPr>
            </a:lvl8pPr>
            <a:lvl9pPr marL="5364602" indent="0">
              <a:buNone/>
              <a:defRPr sz="2347">
                <a:solidFill>
                  <a:schemeClr val="tx1">
                    <a:tint val="82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2C766C6-9936-49DA-A4BF-02C40CCFDDB2}" type="slidenum">
              <a:rPr lang="en-US" smtClean="0"/>
              <a:t>‹#›</a:t>
            </a:fld>
            <a:endParaRPr lang="en-US" dirty="0"/>
          </a:p>
        </p:txBody>
      </p:sp>
    </p:spTree>
    <p:extLst>
      <p:ext uri="{BB962C8B-B14F-4D97-AF65-F5344CB8AC3E}">
        <p14:creationId xmlns:p14="http://schemas.microsoft.com/office/powerpoint/2010/main" val="542232655"/>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489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8705" y="2677584"/>
            <a:ext cx="6606540" cy="63819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7869555" y="2677584"/>
            <a:ext cx="660654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2C766C6-9936-49DA-A4BF-02C40CCFDDB2}" type="slidenum">
              <a:rPr lang="en-US" smtClean="0"/>
              <a:t>‹#›</a:t>
            </a:fld>
            <a:endParaRPr lang="en-US" dirty="0"/>
          </a:p>
        </p:txBody>
      </p:sp>
    </p:spTree>
    <p:extLst>
      <p:ext uri="{BB962C8B-B14F-4D97-AF65-F5344CB8AC3E}">
        <p14:creationId xmlns:p14="http://schemas.microsoft.com/office/powerpoint/2010/main" val="1021734290"/>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489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70730" y="535519"/>
            <a:ext cx="13407390"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70731" y="2465706"/>
            <a:ext cx="6576178" cy="1208404"/>
          </a:xfrm>
        </p:spPr>
        <p:txBody>
          <a:bodyPr anchor="b"/>
          <a:lstStyle>
            <a:lvl1pPr marL="0" indent="0">
              <a:buNone/>
              <a:defRPr sz="3520" b="1"/>
            </a:lvl1pPr>
            <a:lvl2pPr marL="670575" indent="0">
              <a:buNone/>
              <a:defRPr sz="2933" b="1"/>
            </a:lvl2pPr>
            <a:lvl3pPr marL="1341150" indent="0">
              <a:buNone/>
              <a:defRPr sz="2640" b="1"/>
            </a:lvl3pPr>
            <a:lvl4pPr marL="2011726" indent="0">
              <a:buNone/>
              <a:defRPr sz="2347" b="1"/>
            </a:lvl4pPr>
            <a:lvl5pPr marL="2682301" indent="0">
              <a:buNone/>
              <a:defRPr sz="2347" b="1"/>
            </a:lvl5pPr>
            <a:lvl6pPr marL="3352876" indent="0">
              <a:buNone/>
              <a:defRPr sz="2347" b="1"/>
            </a:lvl6pPr>
            <a:lvl7pPr marL="4023451" indent="0">
              <a:buNone/>
              <a:defRPr sz="2347" b="1"/>
            </a:lvl7pPr>
            <a:lvl8pPr marL="4694027" indent="0">
              <a:buNone/>
              <a:defRPr sz="2347" b="1"/>
            </a:lvl8pPr>
            <a:lvl9pPr marL="5364602" indent="0">
              <a:buNone/>
              <a:defRPr sz="2347" b="1"/>
            </a:lvl9pPr>
          </a:lstStyle>
          <a:p>
            <a:pPr lvl="0"/>
            <a:r>
              <a:rPr lang="en-US"/>
              <a:t>Click to edit Master text styles</a:t>
            </a:r>
          </a:p>
        </p:txBody>
      </p:sp>
      <p:sp>
        <p:nvSpPr>
          <p:cNvPr id="4" name="Content Placeholder 3"/>
          <p:cNvSpPr>
            <a:spLocks noGrp="1"/>
          </p:cNvSpPr>
          <p:nvPr>
            <p:ph sz="half" idx="2"/>
          </p:nvPr>
        </p:nvSpPr>
        <p:spPr>
          <a:xfrm>
            <a:off x="1070731" y="3674110"/>
            <a:ext cx="6576178"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69556" y="2465706"/>
            <a:ext cx="6608565" cy="1208404"/>
          </a:xfrm>
        </p:spPr>
        <p:txBody>
          <a:bodyPr anchor="b"/>
          <a:lstStyle>
            <a:lvl1pPr marL="0" indent="0">
              <a:buNone/>
              <a:defRPr sz="3520" b="1"/>
            </a:lvl1pPr>
            <a:lvl2pPr marL="670575" indent="0">
              <a:buNone/>
              <a:defRPr sz="2933" b="1"/>
            </a:lvl2pPr>
            <a:lvl3pPr marL="1341150" indent="0">
              <a:buNone/>
              <a:defRPr sz="2640" b="1"/>
            </a:lvl3pPr>
            <a:lvl4pPr marL="2011726" indent="0">
              <a:buNone/>
              <a:defRPr sz="2347" b="1"/>
            </a:lvl4pPr>
            <a:lvl5pPr marL="2682301" indent="0">
              <a:buNone/>
              <a:defRPr sz="2347" b="1"/>
            </a:lvl5pPr>
            <a:lvl6pPr marL="3352876" indent="0">
              <a:buNone/>
              <a:defRPr sz="2347" b="1"/>
            </a:lvl6pPr>
            <a:lvl7pPr marL="4023451" indent="0">
              <a:buNone/>
              <a:defRPr sz="2347" b="1"/>
            </a:lvl7pPr>
            <a:lvl8pPr marL="4694027" indent="0">
              <a:buNone/>
              <a:defRPr sz="2347" b="1"/>
            </a:lvl8pPr>
            <a:lvl9pPr marL="5364602" indent="0">
              <a:buNone/>
              <a:defRPr sz="2347" b="1"/>
            </a:lvl9pPr>
          </a:lstStyle>
          <a:p>
            <a:pPr lvl="0"/>
            <a:r>
              <a:rPr lang="en-US"/>
              <a:t>Click to edit Master text styles</a:t>
            </a:r>
          </a:p>
        </p:txBody>
      </p:sp>
      <p:sp>
        <p:nvSpPr>
          <p:cNvPr id="6" name="Content Placeholder 5"/>
          <p:cNvSpPr>
            <a:spLocks noGrp="1"/>
          </p:cNvSpPr>
          <p:nvPr>
            <p:ph sz="quarter" idx="4"/>
          </p:nvPr>
        </p:nvSpPr>
        <p:spPr>
          <a:xfrm>
            <a:off x="7869556" y="3674110"/>
            <a:ext cx="6608565"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2C766C6-9936-49DA-A4BF-02C40CCFDDB2}" type="slidenum">
              <a:rPr lang="en-US" smtClean="0"/>
              <a:t>‹#›</a:t>
            </a:fld>
            <a:endParaRPr lang="en-US" dirty="0"/>
          </a:p>
        </p:txBody>
      </p:sp>
    </p:spTree>
    <p:extLst>
      <p:ext uri="{BB962C8B-B14F-4D97-AF65-F5344CB8AC3E}">
        <p14:creationId xmlns:p14="http://schemas.microsoft.com/office/powerpoint/2010/main" val="1156432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2C766C6-9936-49DA-A4BF-02C40CCFDDB2}" type="slidenum">
              <a:rPr lang="en-US" smtClean="0"/>
              <a:t>‹#›</a:t>
            </a:fld>
            <a:endParaRPr lang="en-US" dirty="0"/>
          </a:p>
        </p:txBody>
      </p:sp>
    </p:spTree>
    <p:extLst>
      <p:ext uri="{BB962C8B-B14F-4D97-AF65-F5344CB8AC3E}">
        <p14:creationId xmlns:p14="http://schemas.microsoft.com/office/powerpoint/2010/main" val="1388511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2C766C6-9936-49DA-A4BF-02C40CCFDDB2}" type="slidenum">
              <a:rPr lang="en-US" smtClean="0"/>
              <a:t>‹#›</a:t>
            </a:fld>
            <a:endParaRPr lang="en-US" dirty="0"/>
          </a:p>
        </p:txBody>
      </p:sp>
    </p:spTree>
    <p:extLst>
      <p:ext uri="{BB962C8B-B14F-4D97-AF65-F5344CB8AC3E}">
        <p14:creationId xmlns:p14="http://schemas.microsoft.com/office/powerpoint/2010/main" val="1465993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70730" y="670560"/>
            <a:ext cx="5013603" cy="2346960"/>
          </a:xfrm>
        </p:spPr>
        <p:txBody>
          <a:bodyPr anchor="b"/>
          <a:lstStyle>
            <a:lvl1pPr>
              <a:defRPr sz="4693"/>
            </a:lvl1pPr>
          </a:lstStyle>
          <a:p>
            <a:r>
              <a:rPr lang="en-US"/>
              <a:t>Click to edit Master title style</a:t>
            </a:r>
            <a:endParaRPr lang="en-US" dirty="0"/>
          </a:p>
        </p:txBody>
      </p:sp>
      <p:sp>
        <p:nvSpPr>
          <p:cNvPr id="3" name="Content Placeholder 2"/>
          <p:cNvSpPr>
            <a:spLocks noGrp="1"/>
          </p:cNvSpPr>
          <p:nvPr>
            <p:ph idx="1"/>
          </p:nvPr>
        </p:nvSpPr>
        <p:spPr>
          <a:xfrm>
            <a:off x="6608565" y="1448226"/>
            <a:ext cx="7869555" cy="7147983"/>
          </a:xfrm>
        </p:spPr>
        <p:txBody>
          <a:bodyPr/>
          <a:lstStyle>
            <a:lvl1pPr>
              <a:defRPr sz="4693"/>
            </a:lvl1pPr>
            <a:lvl2pPr>
              <a:defRPr sz="4107"/>
            </a:lvl2pPr>
            <a:lvl3pPr>
              <a:defRPr sz="3520"/>
            </a:lvl3pPr>
            <a:lvl4pPr>
              <a:defRPr sz="2933"/>
            </a:lvl4pPr>
            <a:lvl5pPr>
              <a:defRPr sz="2933"/>
            </a:lvl5pPr>
            <a:lvl6pPr>
              <a:defRPr sz="2933"/>
            </a:lvl6pPr>
            <a:lvl7pPr>
              <a:defRPr sz="2933"/>
            </a:lvl7pPr>
            <a:lvl8pPr>
              <a:defRPr sz="2933"/>
            </a:lvl8pPr>
            <a:lvl9pPr>
              <a:defRPr sz="29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0730" y="3017520"/>
            <a:ext cx="5013603" cy="5590329"/>
          </a:xfrm>
        </p:spPr>
        <p:txBody>
          <a:bodyPr/>
          <a:lstStyle>
            <a:lvl1pPr marL="0" indent="0">
              <a:buNone/>
              <a:defRPr sz="2347"/>
            </a:lvl1pPr>
            <a:lvl2pPr marL="670575" indent="0">
              <a:buNone/>
              <a:defRPr sz="2053"/>
            </a:lvl2pPr>
            <a:lvl3pPr marL="1341150" indent="0">
              <a:buNone/>
              <a:defRPr sz="1760"/>
            </a:lvl3pPr>
            <a:lvl4pPr marL="2011726" indent="0">
              <a:buNone/>
              <a:defRPr sz="1467"/>
            </a:lvl4pPr>
            <a:lvl5pPr marL="2682301" indent="0">
              <a:buNone/>
              <a:defRPr sz="1467"/>
            </a:lvl5pPr>
            <a:lvl6pPr marL="3352876" indent="0">
              <a:buNone/>
              <a:defRPr sz="1467"/>
            </a:lvl6pPr>
            <a:lvl7pPr marL="4023451" indent="0">
              <a:buNone/>
              <a:defRPr sz="1467"/>
            </a:lvl7pPr>
            <a:lvl8pPr marL="4694027" indent="0">
              <a:buNone/>
              <a:defRPr sz="1467"/>
            </a:lvl8pPr>
            <a:lvl9pPr marL="5364602" indent="0">
              <a:buNone/>
              <a:defRPr sz="1467"/>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2C766C6-9936-49DA-A4BF-02C40CCFDDB2}" type="slidenum">
              <a:rPr lang="en-US" smtClean="0"/>
              <a:t>‹#›</a:t>
            </a:fld>
            <a:endParaRPr lang="en-US" dirty="0"/>
          </a:p>
        </p:txBody>
      </p:sp>
    </p:spTree>
    <p:extLst>
      <p:ext uri="{BB962C8B-B14F-4D97-AF65-F5344CB8AC3E}">
        <p14:creationId xmlns:p14="http://schemas.microsoft.com/office/powerpoint/2010/main" val="1421889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70730" y="670560"/>
            <a:ext cx="5013603" cy="2346960"/>
          </a:xfrm>
        </p:spPr>
        <p:txBody>
          <a:bodyPr anchor="b"/>
          <a:lstStyle>
            <a:lvl1pPr>
              <a:defRPr sz="4693"/>
            </a:lvl1pPr>
          </a:lstStyle>
          <a:p>
            <a:r>
              <a:rPr lang="en-US"/>
              <a:t>Click to edit Master title style</a:t>
            </a:r>
            <a:endParaRPr lang="en-US" dirty="0"/>
          </a:p>
        </p:txBody>
      </p:sp>
      <p:sp>
        <p:nvSpPr>
          <p:cNvPr id="3" name="Picture Placeholder 2"/>
          <p:cNvSpPr>
            <a:spLocks noGrp="1" noChangeAspect="1"/>
          </p:cNvSpPr>
          <p:nvPr>
            <p:ph type="pic" idx="1"/>
          </p:nvPr>
        </p:nvSpPr>
        <p:spPr>
          <a:xfrm>
            <a:off x="6608565" y="1448226"/>
            <a:ext cx="7869555" cy="7147983"/>
          </a:xfrm>
        </p:spPr>
        <p:txBody>
          <a:bodyPr anchor="t"/>
          <a:lstStyle>
            <a:lvl1pPr marL="0" indent="0">
              <a:buNone/>
              <a:defRPr sz="4693"/>
            </a:lvl1pPr>
            <a:lvl2pPr marL="670575" indent="0">
              <a:buNone/>
              <a:defRPr sz="4107"/>
            </a:lvl2pPr>
            <a:lvl3pPr marL="1341150" indent="0">
              <a:buNone/>
              <a:defRPr sz="3520"/>
            </a:lvl3pPr>
            <a:lvl4pPr marL="2011726" indent="0">
              <a:buNone/>
              <a:defRPr sz="2933"/>
            </a:lvl4pPr>
            <a:lvl5pPr marL="2682301" indent="0">
              <a:buNone/>
              <a:defRPr sz="2933"/>
            </a:lvl5pPr>
            <a:lvl6pPr marL="3352876" indent="0">
              <a:buNone/>
              <a:defRPr sz="2933"/>
            </a:lvl6pPr>
            <a:lvl7pPr marL="4023451" indent="0">
              <a:buNone/>
              <a:defRPr sz="2933"/>
            </a:lvl7pPr>
            <a:lvl8pPr marL="4694027" indent="0">
              <a:buNone/>
              <a:defRPr sz="2933"/>
            </a:lvl8pPr>
            <a:lvl9pPr marL="5364602" indent="0">
              <a:buNone/>
              <a:defRPr sz="2933"/>
            </a:lvl9pPr>
          </a:lstStyle>
          <a:p>
            <a:r>
              <a:rPr lang="en-US" dirty="0"/>
              <a:t>Click icon to add picture</a:t>
            </a:r>
          </a:p>
        </p:txBody>
      </p:sp>
      <p:sp>
        <p:nvSpPr>
          <p:cNvPr id="4" name="Text Placeholder 3"/>
          <p:cNvSpPr>
            <a:spLocks noGrp="1"/>
          </p:cNvSpPr>
          <p:nvPr>
            <p:ph type="body" sz="half" idx="2"/>
          </p:nvPr>
        </p:nvSpPr>
        <p:spPr>
          <a:xfrm>
            <a:off x="1070730" y="3017520"/>
            <a:ext cx="5013603" cy="5590329"/>
          </a:xfrm>
        </p:spPr>
        <p:txBody>
          <a:bodyPr/>
          <a:lstStyle>
            <a:lvl1pPr marL="0" indent="0">
              <a:buNone/>
              <a:defRPr sz="2347"/>
            </a:lvl1pPr>
            <a:lvl2pPr marL="670575" indent="0">
              <a:buNone/>
              <a:defRPr sz="2053"/>
            </a:lvl2pPr>
            <a:lvl3pPr marL="1341150" indent="0">
              <a:buNone/>
              <a:defRPr sz="1760"/>
            </a:lvl3pPr>
            <a:lvl4pPr marL="2011726" indent="0">
              <a:buNone/>
              <a:defRPr sz="1467"/>
            </a:lvl4pPr>
            <a:lvl5pPr marL="2682301" indent="0">
              <a:buNone/>
              <a:defRPr sz="1467"/>
            </a:lvl5pPr>
            <a:lvl6pPr marL="3352876" indent="0">
              <a:buNone/>
              <a:defRPr sz="1467"/>
            </a:lvl6pPr>
            <a:lvl7pPr marL="4023451" indent="0">
              <a:buNone/>
              <a:defRPr sz="1467"/>
            </a:lvl7pPr>
            <a:lvl8pPr marL="4694027" indent="0">
              <a:buNone/>
              <a:defRPr sz="1467"/>
            </a:lvl8pPr>
            <a:lvl9pPr marL="5364602" indent="0">
              <a:buNone/>
              <a:defRPr sz="1467"/>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2C766C6-9936-49DA-A4BF-02C40CCFDDB2}" type="slidenum">
              <a:rPr lang="en-US" smtClean="0"/>
              <a:t>‹#›</a:t>
            </a:fld>
            <a:endParaRPr lang="en-US" dirty="0"/>
          </a:p>
        </p:txBody>
      </p:sp>
    </p:spTree>
    <p:extLst>
      <p:ext uri="{BB962C8B-B14F-4D97-AF65-F5344CB8AC3E}">
        <p14:creationId xmlns:p14="http://schemas.microsoft.com/office/powerpoint/2010/main" val="2601636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8705" y="535519"/>
            <a:ext cx="13407390" cy="194415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068705" y="2677584"/>
            <a:ext cx="13407390" cy="638196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68705" y="9322649"/>
            <a:ext cx="3497580" cy="535517"/>
          </a:xfrm>
          <a:prstGeom prst="rect">
            <a:avLst/>
          </a:prstGeom>
        </p:spPr>
        <p:txBody>
          <a:bodyPr vert="horz" lIns="91440" tIns="45720" rIns="91440" bIns="45720" rtlCol="0" anchor="ctr"/>
          <a:lstStyle>
            <a:lvl1pPr algn="l">
              <a:defRPr sz="1760">
                <a:solidFill>
                  <a:schemeClr val="tx1">
                    <a:tint val="82000"/>
                  </a:schemeClr>
                </a:solidFill>
              </a:defRPr>
            </a:lvl1pPr>
          </a:lstStyle>
          <a:p>
            <a:endParaRPr lang="en-US" dirty="0"/>
          </a:p>
        </p:txBody>
      </p:sp>
      <p:sp>
        <p:nvSpPr>
          <p:cNvPr id="5" name="Footer Placeholder 4"/>
          <p:cNvSpPr>
            <a:spLocks noGrp="1"/>
          </p:cNvSpPr>
          <p:nvPr>
            <p:ph type="ftr" sz="quarter" idx="3"/>
          </p:nvPr>
        </p:nvSpPr>
        <p:spPr>
          <a:xfrm>
            <a:off x="5149215" y="9322649"/>
            <a:ext cx="5246370" cy="535517"/>
          </a:xfrm>
          <a:prstGeom prst="rect">
            <a:avLst/>
          </a:prstGeom>
        </p:spPr>
        <p:txBody>
          <a:bodyPr vert="horz" lIns="91440" tIns="45720" rIns="91440" bIns="45720" rtlCol="0" anchor="ctr"/>
          <a:lstStyle>
            <a:lvl1pPr algn="ctr">
              <a:defRPr sz="1760">
                <a:solidFill>
                  <a:schemeClr val="tx1">
                    <a:tint val="82000"/>
                  </a:schemeClr>
                </a:solidFill>
              </a:defRPr>
            </a:lvl1pPr>
          </a:lstStyle>
          <a:p>
            <a:endParaRPr lang="en-US" dirty="0"/>
          </a:p>
        </p:txBody>
      </p:sp>
      <p:sp>
        <p:nvSpPr>
          <p:cNvPr id="6" name="Slide Number Placeholder 5"/>
          <p:cNvSpPr>
            <a:spLocks noGrp="1"/>
          </p:cNvSpPr>
          <p:nvPr>
            <p:ph type="sldNum" sz="quarter" idx="4"/>
          </p:nvPr>
        </p:nvSpPr>
        <p:spPr>
          <a:xfrm>
            <a:off x="11916361" y="9404710"/>
            <a:ext cx="3497580" cy="535517"/>
          </a:xfrm>
          <a:prstGeom prst="rect">
            <a:avLst/>
          </a:prstGeom>
        </p:spPr>
        <p:txBody>
          <a:bodyPr vert="horz" lIns="91440" tIns="45720" rIns="91440" bIns="45720" rtlCol="0" anchor="ctr"/>
          <a:lstStyle>
            <a:lvl1pPr algn="r">
              <a:defRPr sz="1760">
                <a:solidFill>
                  <a:schemeClr val="bg1"/>
                </a:solidFill>
              </a:defRPr>
            </a:lvl1pPr>
          </a:lstStyle>
          <a:p>
            <a:fld id="{92C766C6-9936-49DA-A4BF-02C40CCFDDB2}" type="slidenum">
              <a:rPr lang="en-US" smtClean="0"/>
              <a:pPr/>
              <a:t>‹#›</a:t>
            </a:fld>
            <a:endParaRPr lang="en-US" dirty="0"/>
          </a:p>
        </p:txBody>
      </p:sp>
    </p:spTree>
    <p:extLst>
      <p:ext uri="{BB962C8B-B14F-4D97-AF65-F5344CB8AC3E}">
        <p14:creationId xmlns:p14="http://schemas.microsoft.com/office/powerpoint/2010/main" val="33718013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341150" rtl="0" eaLnBrk="1" latinLnBrk="0" hangingPunct="1">
        <a:lnSpc>
          <a:spcPct val="90000"/>
        </a:lnSpc>
        <a:spcBef>
          <a:spcPct val="0"/>
        </a:spcBef>
        <a:buNone/>
        <a:defRPr sz="6453" kern="1200">
          <a:solidFill>
            <a:schemeClr val="tx1"/>
          </a:solidFill>
          <a:latin typeface="Arial" panose="020B0604020202020204" pitchFamily="34" charset="0"/>
          <a:ea typeface="+mj-ea"/>
          <a:cs typeface="Arial" panose="020B0604020202020204" pitchFamily="34" charset="0"/>
        </a:defRPr>
      </a:lvl1pPr>
    </p:titleStyle>
    <p:bodyStyle>
      <a:lvl1pPr marL="335288" indent="-335288" algn="l" defTabSz="1341150" rtl="0" eaLnBrk="1" latinLnBrk="0" hangingPunct="1">
        <a:lnSpc>
          <a:spcPct val="90000"/>
        </a:lnSpc>
        <a:spcBef>
          <a:spcPts val="1467"/>
        </a:spcBef>
        <a:buFont typeface="Arial" panose="020B0604020202020204" pitchFamily="34" charset="0"/>
        <a:buChar char="•"/>
        <a:defRPr sz="4107" kern="1200">
          <a:solidFill>
            <a:srgbClr val="275317"/>
          </a:solidFill>
          <a:latin typeface="Arial" panose="020B0604020202020204" pitchFamily="34" charset="0"/>
          <a:ea typeface="+mn-ea"/>
          <a:cs typeface="Arial" panose="020B0604020202020204" pitchFamily="34" charset="0"/>
        </a:defRPr>
      </a:lvl1pPr>
      <a:lvl2pPr marL="1005863" indent="-335288" algn="l" defTabSz="1341150" rtl="0" eaLnBrk="1" latinLnBrk="0" hangingPunct="1">
        <a:lnSpc>
          <a:spcPct val="90000"/>
        </a:lnSpc>
        <a:spcBef>
          <a:spcPts val="733"/>
        </a:spcBef>
        <a:buFont typeface="Arial" panose="020B0604020202020204" pitchFamily="34" charset="0"/>
        <a:buChar char="•"/>
        <a:defRPr sz="3520" kern="1200">
          <a:solidFill>
            <a:srgbClr val="275317"/>
          </a:solidFill>
          <a:latin typeface="Arial" panose="020B0604020202020204" pitchFamily="34" charset="0"/>
          <a:ea typeface="+mn-ea"/>
          <a:cs typeface="Arial" panose="020B0604020202020204" pitchFamily="34" charset="0"/>
        </a:defRPr>
      </a:lvl2pPr>
      <a:lvl3pPr marL="1676438" indent="-335288" algn="l" defTabSz="1341150" rtl="0" eaLnBrk="1" latinLnBrk="0" hangingPunct="1">
        <a:lnSpc>
          <a:spcPct val="90000"/>
        </a:lnSpc>
        <a:spcBef>
          <a:spcPts val="733"/>
        </a:spcBef>
        <a:buFont typeface="Arial" panose="020B0604020202020204" pitchFamily="34" charset="0"/>
        <a:buChar char="•"/>
        <a:defRPr sz="2933" kern="1200">
          <a:solidFill>
            <a:srgbClr val="275317"/>
          </a:solidFill>
          <a:latin typeface="Arial" panose="020B0604020202020204" pitchFamily="34" charset="0"/>
          <a:ea typeface="+mn-ea"/>
          <a:cs typeface="Arial" panose="020B0604020202020204" pitchFamily="34" charset="0"/>
        </a:defRPr>
      </a:lvl3pPr>
      <a:lvl4pPr marL="2347013" indent="-335288" algn="l" defTabSz="1341150" rtl="0" eaLnBrk="1" latinLnBrk="0" hangingPunct="1">
        <a:lnSpc>
          <a:spcPct val="90000"/>
        </a:lnSpc>
        <a:spcBef>
          <a:spcPts val="733"/>
        </a:spcBef>
        <a:buFont typeface="Arial" panose="020B0604020202020204" pitchFamily="34" charset="0"/>
        <a:buChar char="•"/>
        <a:defRPr sz="2640" kern="1200">
          <a:solidFill>
            <a:srgbClr val="275317"/>
          </a:solidFill>
          <a:latin typeface="Arial" panose="020B0604020202020204" pitchFamily="34" charset="0"/>
          <a:ea typeface="+mn-ea"/>
          <a:cs typeface="Arial" panose="020B0604020202020204" pitchFamily="34" charset="0"/>
        </a:defRPr>
      </a:lvl4pPr>
      <a:lvl5pPr marL="3017589" indent="-335288" algn="l" defTabSz="1341150" rtl="0" eaLnBrk="1" latinLnBrk="0" hangingPunct="1">
        <a:lnSpc>
          <a:spcPct val="90000"/>
        </a:lnSpc>
        <a:spcBef>
          <a:spcPts val="733"/>
        </a:spcBef>
        <a:buFont typeface="Arial" panose="020B0604020202020204" pitchFamily="34" charset="0"/>
        <a:buChar char="•"/>
        <a:defRPr sz="2640" kern="1200">
          <a:solidFill>
            <a:srgbClr val="275317"/>
          </a:solidFill>
          <a:latin typeface="Arial" panose="020B0604020202020204" pitchFamily="34" charset="0"/>
          <a:ea typeface="+mn-ea"/>
          <a:cs typeface="Arial" panose="020B0604020202020204" pitchFamily="34" charset="0"/>
        </a:defRPr>
      </a:lvl5pPr>
      <a:lvl6pPr marL="3688164"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6pPr>
      <a:lvl7pPr marL="4358739"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7pPr>
      <a:lvl8pPr marL="5029314"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8pPr>
      <a:lvl9pPr marL="5699890"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9pPr>
    </p:bodyStyle>
    <p:otherStyle>
      <a:defPPr>
        <a:defRPr lang="en-US"/>
      </a:defPPr>
      <a:lvl1pPr marL="0" algn="l" defTabSz="1341150" rtl="0" eaLnBrk="1" latinLnBrk="0" hangingPunct="1">
        <a:defRPr sz="2640" kern="1200">
          <a:solidFill>
            <a:schemeClr val="tx1"/>
          </a:solidFill>
          <a:latin typeface="+mn-lt"/>
          <a:ea typeface="+mn-ea"/>
          <a:cs typeface="+mn-cs"/>
        </a:defRPr>
      </a:lvl1pPr>
      <a:lvl2pPr marL="670575" algn="l" defTabSz="1341150" rtl="0" eaLnBrk="1" latinLnBrk="0" hangingPunct="1">
        <a:defRPr sz="2640" kern="1200">
          <a:solidFill>
            <a:schemeClr val="tx1"/>
          </a:solidFill>
          <a:latin typeface="+mn-lt"/>
          <a:ea typeface="+mn-ea"/>
          <a:cs typeface="+mn-cs"/>
        </a:defRPr>
      </a:lvl2pPr>
      <a:lvl3pPr marL="1341150" algn="l" defTabSz="1341150" rtl="0" eaLnBrk="1" latinLnBrk="0" hangingPunct="1">
        <a:defRPr sz="2640" kern="1200">
          <a:solidFill>
            <a:schemeClr val="tx1"/>
          </a:solidFill>
          <a:latin typeface="+mn-lt"/>
          <a:ea typeface="+mn-ea"/>
          <a:cs typeface="+mn-cs"/>
        </a:defRPr>
      </a:lvl3pPr>
      <a:lvl4pPr marL="2011726" algn="l" defTabSz="1341150" rtl="0" eaLnBrk="1" latinLnBrk="0" hangingPunct="1">
        <a:defRPr sz="2640" kern="1200">
          <a:solidFill>
            <a:schemeClr val="tx1"/>
          </a:solidFill>
          <a:latin typeface="+mn-lt"/>
          <a:ea typeface="+mn-ea"/>
          <a:cs typeface="+mn-cs"/>
        </a:defRPr>
      </a:lvl4pPr>
      <a:lvl5pPr marL="2682301" algn="l" defTabSz="1341150" rtl="0" eaLnBrk="1" latinLnBrk="0" hangingPunct="1">
        <a:defRPr sz="2640" kern="1200">
          <a:solidFill>
            <a:schemeClr val="tx1"/>
          </a:solidFill>
          <a:latin typeface="+mn-lt"/>
          <a:ea typeface="+mn-ea"/>
          <a:cs typeface="+mn-cs"/>
        </a:defRPr>
      </a:lvl5pPr>
      <a:lvl6pPr marL="3352876" algn="l" defTabSz="1341150" rtl="0" eaLnBrk="1" latinLnBrk="0" hangingPunct="1">
        <a:defRPr sz="2640" kern="1200">
          <a:solidFill>
            <a:schemeClr val="tx1"/>
          </a:solidFill>
          <a:latin typeface="+mn-lt"/>
          <a:ea typeface="+mn-ea"/>
          <a:cs typeface="+mn-cs"/>
        </a:defRPr>
      </a:lvl6pPr>
      <a:lvl7pPr marL="4023451" algn="l" defTabSz="1341150" rtl="0" eaLnBrk="1" latinLnBrk="0" hangingPunct="1">
        <a:defRPr sz="2640" kern="1200">
          <a:solidFill>
            <a:schemeClr val="tx1"/>
          </a:solidFill>
          <a:latin typeface="+mn-lt"/>
          <a:ea typeface="+mn-ea"/>
          <a:cs typeface="+mn-cs"/>
        </a:defRPr>
      </a:lvl7pPr>
      <a:lvl8pPr marL="4694027" algn="l" defTabSz="1341150" rtl="0" eaLnBrk="1" latinLnBrk="0" hangingPunct="1">
        <a:defRPr sz="2640" kern="1200">
          <a:solidFill>
            <a:schemeClr val="tx1"/>
          </a:solidFill>
          <a:latin typeface="+mn-lt"/>
          <a:ea typeface="+mn-ea"/>
          <a:cs typeface="+mn-cs"/>
        </a:defRPr>
      </a:lvl8pPr>
      <a:lvl9pPr marL="5364602" algn="l" defTabSz="1341150"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489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3.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a:extLst>
              <a:ext uri="{FF2B5EF4-FFF2-40B4-BE49-F238E27FC236}">
                <a16:creationId xmlns:a16="http://schemas.microsoft.com/office/drawing/2014/main" id="{8AEBEAFE-9903-B725-0A70-F270C8C68EC5}"/>
              </a:ext>
            </a:extLst>
          </p:cNvPr>
          <p:cNvSpPr txBox="1">
            <a:spLocks/>
          </p:cNvSpPr>
          <p:nvPr/>
        </p:nvSpPr>
        <p:spPr>
          <a:xfrm>
            <a:off x="174171" y="8553797"/>
            <a:ext cx="15196458" cy="1504604"/>
          </a:xfrm>
          <a:prstGeom prst="rect">
            <a:avLst/>
          </a:prstGeom>
        </p:spPr>
        <p:txBody>
          <a:bodyPr/>
          <a:lstStyle>
            <a:lvl1pPr marL="335288" indent="-335288" algn="l" defTabSz="1341150" rtl="0" eaLnBrk="1" latinLnBrk="0" hangingPunct="1">
              <a:lnSpc>
                <a:spcPct val="90000"/>
              </a:lnSpc>
              <a:spcBef>
                <a:spcPts val="1467"/>
              </a:spcBef>
              <a:buFont typeface="Arial" panose="020B0604020202020204" pitchFamily="34" charset="0"/>
              <a:buNone/>
              <a:defRPr sz="4107" kern="1200">
                <a:solidFill>
                  <a:schemeClr val="tx1"/>
                </a:solidFill>
                <a:latin typeface="Arial Narrow" panose="020B0606020202030204" pitchFamily="34" charset="0"/>
                <a:ea typeface="+mn-ea"/>
                <a:cs typeface="+mn-cs"/>
              </a:defRPr>
            </a:lvl1pPr>
            <a:lvl2pPr marL="1005863" indent="-335288" algn="l" defTabSz="1341150" rtl="0" eaLnBrk="1" latinLnBrk="0" hangingPunct="1">
              <a:lnSpc>
                <a:spcPct val="90000"/>
              </a:lnSpc>
              <a:spcBef>
                <a:spcPts val="733"/>
              </a:spcBef>
              <a:buFont typeface="Arial" panose="020B0604020202020204" pitchFamily="34" charset="0"/>
              <a:buChar char="•"/>
              <a:defRPr sz="3520" kern="1200">
                <a:solidFill>
                  <a:schemeClr val="tx1"/>
                </a:solidFill>
                <a:latin typeface="Arial Narrow" panose="020B0606020202030204" pitchFamily="34" charset="0"/>
                <a:ea typeface="+mn-ea"/>
                <a:cs typeface="+mn-cs"/>
              </a:defRPr>
            </a:lvl2pPr>
            <a:lvl3pPr marL="1676438" indent="-335288" algn="l" defTabSz="1341150" rtl="0" eaLnBrk="1" latinLnBrk="0" hangingPunct="1">
              <a:lnSpc>
                <a:spcPct val="90000"/>
              </a:lnSpc>
              <a:spcBef>
                <a:spcPts val="733"/>
              </a:spcBef>
              <a:buFont typeface="Arial" panose="020B0604020202020204" pitchFamily="34" charset="0"/>
              <a:buChar char="•"/>
              <a:defRPr sz="2933" kern="1200">
                <a:solidFill>
                  <a:schemeClr val="tx1"/>
                </a:solidFill>
                <a:latin typeface="Arial Narrow" panose="020B0606020202030204" pitchFamily="34" charset="0"/>
                <a:ea typeface="+mn-ea"/>
                <a:cs typeface="+mn-cs"/>
              </a:defRPr>
            </a:lvl3pPr>
            <a:lvl4pPr marL="2347013"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Arial Narrow" panose="020B0606020202030204" pitchFamily="34" charset="0"/>
                <a:ea typeface="+mn-ea"/>
                <a:cs typeface="+mn-cs"/>
              </a:defRPr>
            </a:lvl4pPr>
            <a:lvl5pPr marL="3017589"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Arial Narrow" panose="020B0606020202030204" pitchFamily="34" charset="0"/>
                <a:ea typeface="+mn-ea"/>
                <a:cs typeface="+mn-cs"/>
              </a:defRPr>
            </a:lvl5pPr>
            <a:lvl6pPr marL="3688164"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6pPr>
            <a:lvl7pPr marL="4358739"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7pPr>
            <a:lvl8pPr marL="5029314"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8pPr>
            <a:lvl9pPr marL="5699890"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9pPr>
          </a:lstStyle>
          <a:p>
            <a:pPr algn="r"/>
            <a:r>
              <a:rPr lang="en-US" sz="3200" dirty="0">
                <a:solidFill>
                  <a:prstClr val="white"/>
                </a:solidFill>
                <a:latin typeface="Arial" panose="020B0604020202020204" pitchFamily="34" charset="0"/>
                <a:cs typeface="Arial" panose="020B0604020202020204" pitchFamily="34" charset="0"/>
              </a:rPr>
              <a:t>City Council 1</a:t>
            </a:r>
            <a:r>
              <a:rPr lang="en-US" sz="3200" baseline="30000" dirty="0">
                <a:solidFill>
                  <a:prstClr val="white"/>
                </a:solidFill>
                <a:latin typeface="Arial" panose="020B0604020202020204" pitchFamily="34" charset="0"/>
                <a:cs typeface="Arial" panose="020B0604020202020204" pitchFamily="34" charset="0"/>
              </a:rPr>
              <a:t>st</a:t>
            </a:r>
            <a:r>
              <a:rPr lang="en-US" sz="3200" dirty="0">
                <a:solidFill>
                  <a:prstClr val="white"/>
                </a:solidFill>
                <a:latin typeface="Arial" panose="020B0604020202020204" pitchFamily="34" charset="0"/>
                <a:cs typeface="Arial" panose="020B0604020202020204" pitchFamily="34" charset="0"/>
              </a:rPr>
              <a:t> Reading of Annexation, Transmittal of Comprehensive Plan Amendment and 1</a:t>
            </a:r>
            <a:r>
              <a:rPr lang="en-US" sz="3200" baseline="30000" dirty="0">
                <a:solidFill>
                  <a:prstClr val="white"/>
                </a:solidFill>
                <a:latin typeface="Arial" panose="020B0604020202020204" pitchFamily="34" charset="0"/>
                <a:cs typeface="Arial" panose="020B0604020202020204" pitchFamily="34" charset="0"/>
              </a:rPr>
              <a:t>st</a:t>
            </a:r>
            <a:r>
              <a:rPr lang="en-US" sz="3200" dirty="0">
                <a:solidFill>
                  <a:prstClr val="white"/>
                </a:solidFill>
                <a:latin typeface="Arial" panose="020B0604020202020204" pitchFamily="34" charset="0"/>
                <a:cs typeface="Arial" panose="020B0604020202020204" pitchFamily="34" charset="0"/>
              </a:rPr>
              <a:t> Reading of the MPD</a:t>
            </a:r>
          </a:p>
          <a:p>
            <a:pPr algn="r"/>
            <a:r>
              <a:rPr lang="en-US" sz="1800" dirty="0">
                <a:solidFill>
                  <a:schemeClr val="bg1"/>
                </a:solidFill>
                <a:latin typeface="Arial" panose="020B0604020202020204" pitchFamily="34" charset="0"/>
                <a:cs typeface="Arial" panose="020B0604020202020204" pitchFamily="34" charset="0"/>
              </a:rPr>
              <a:t>August 04, 2026</a:t>
            </a:r>
          </a:p>
        </p:txBody>
      </p:sp>
    </p:spTree>
    <p:extLst>
      <p:ext uri="{BB962C8B-B14F-4D97-AF65-F5344CB8AC3E}">
        <p14:creationId xmlns:p14="http://schemas.microsoft.com/office/powerpoint/2010/main" val="39061817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28F96-DB44-9382-6427-534D871093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4B23DF-57F0-FC14-BB97-414585128572}"/>
              </a:ext>
            </a:extLst>
          </p:cNvPr>
          <p:cNvSpPr>
            <a:spLocks noGrp="1"/>
          </p:cNvSpPr>
          <p:nvPr>
            <p:ph type="title"/>
          </p:nvPr>
        </p:nvSpPr>
        <p:spPr>
          <a:xfrm>
            <a:off x="384388" y="292295"/>
            <a:ext cx="14676318" cy="1200329"/>
          </a:xfrm>
        </p:spPr>
        <p:txBody>
          <a:bodyPr/>
          <a:lstStyle/>
          <a:p>
            <a:r>
              <a:rPr lang="en-US" dirty="0">
                <a:solidFill>
                  <a:schemeClr val="accent6">
                    <a:lumMod val="50000"/>
                  </a:schemeClr>
                </a:solidFill>
              </a:rPr>
              <a:t>MPD Comparison to the DRIs – Infeasible DRI’s v. MPD consistent with City Comprehensive Plan Vision</a:t>
            </a:r>
          </a:p>
        </p:txBody>
      </p:sp>
      <p:sp>
        <p:nvSpPr>
          <p:cNvPr id="4" name="Slide Number Placeholder 3">
            <a:extLst>
              <a:ext uri="{FF2B5EF4-FFF2-40B4-BE49-F238E27FC236}">
                <a16:creationId xmlns:a16="http://schemas.microsoft.com/office/drawing/2014/main" id="{D0A33800-9E32-5317-E01B-B69F1C0107AC}"/>
              </a:ext>
            </a:extLst>
          </p:cNvPr>
          <p:cNvSpPr>
            <a:spLocks noGrp="1"/>
          </p:cNvSpPr>
          <p:nvPr>
            <p:ph type="sldNum" sz="quarter" idx="4"/>
          </p:nvPr>
        </p:nvSpPr>
        <p:spPr/>
        <p:txBody>
          <a:bodyPr/>
          <a:lstStyle/>
          <a:p>
            <a:fld id="{92C766C6-9936-49DA-A4BF-02C40CCFDDB2}" type="slidenum">
              <a:rPr lang="en-US" smtClean="0"/>
              <a:pPr/>
              <a:t>9</a:t>
            </a:fld>
            <a:endParaRPr lang="en-US" dirty="0"/>
          </a:p>
        </p:txBody>
      </p:sp>
      <p:sp>
        <p:nvSpPr>
          <p:cNvPr id="11" name="TextBox 10">
            <a:extLst>
              <a:ext uri="{FF2B5EF4-FFF2-40B4-BE49-F238E27FC236}">
                <a16:creationId xmlns:a16="http://schemas.microsoft.com/office/drawing/2014/main" id="{412BF32B-FA68-6120-E2F8-7482530A9B95}"/>
              </a:ext>
            </a:extLst>
          </p:cNvPr>
          <p:cNvSpPr txBox="1"/>
          <p:nvPr/>
        </p:nvSpPr>
        <p:spPr>
          <a:xfrm>
            <a:off x="754742" y="6929811"/>
            <a:ext cx="12278147" cy="1200329"/>
          </a:xfrm>
          <a:prstGeom prst="rect">
            <a:avLst/>
          </a:prstGeom>
          <a:noFill/>
        </p:spPr>
        <p:txBody>
          <a:bodyPr wrap="square" rtlCol="0">
            <a:spAutoFit/>
          </a:bodyPr>
          <a:lstStyle/>
          <a:p>
            <a:r>
              <a:rPr lang="en-US" b="1" dirty="0">
                <a:solidFill>
                  <a:schemeClr val="accent6">
                    <a:lumMod val="50000"/>
                  </a:schemeClr>
                </a:solidFill>
              </a:rPr>
              <a:t>The prior DRI’s lacked a diligence of planning to appropriately match uses with the characteristics of the land, minimize the impacts of infrastructure development and promote economic development.  The DRI’s contained multiple zoning restrictions “poison pills” that stifle development, decrease market competitiveness and are not feasible for the future growth of Palm Coast.</a:t>
            </a:r>
          </a:p>
        </p:txBody>
      </p:sp>
      <p:graphicFrame>
        <p:nvGraphicFramePr>
          <p:cNvPr id="3" name="Table 2">
            <a:extLst>
              <a:ext uri="{FF2B5EF4-FFF2-40B4-BE49-F238E27FC236}">
                <a16:creationId xmlns:a16="http://schemas.microsoft.com/office/drawing/2014/main" id="{88D68BBC-A2B1-985F-D115-4A22D65E78DD}"/>
              </a:ext>
            </a:extLst>
          </p:cNvPr>
          <p:cNvGraphicFramePr>
            <a:graphicFrameLocks noGrp="1"/>
          </p:cNvGraphicFramePr>
          <p:nvPr>
            <p:extLst>
              <p:ext uri="{D42A27DB-BD31-4B8C-83A1-F6EECF244321}">
                <p14:modId xmlns:p14="http://schemas.microsoft.com/office/powerpoint/2010/main" val="981954986"/>
              </p:ext>
            </p:extLst>
          </p:nvPr>
        </p:nvGraphicFramePr>
        <p:xfrm>
          <a:off x="870856" y="1758726"/>
          <a:ext cx="10101943" cy="4532873"/>
        </p:xfrm>
        <a:graphic>
          <a:graphicData uri="http://schemas.openxmlformats.org/drawingml/2006/table">
            <a:tbl>
              <a:tblPr/>
              <a:tblGrid>
                <a:gridCol w="2792605">
                  <a:extLst>
                    <a:ext uri="{9D8B030D-6E8A-4147-A177-3AD203B41FA5}">
                      <a16:colId xmlns:a16="http://schemas.microsoft.com/office/drawing/2014/main" val="1529761708"/>
                    </a:ext>
                  </a:extLst>
                </a:gridCol>
                <a:gridCol w="1408444">
                  <a:extLst>
                    <a:ext uri="{9D8B030D-6E8A-4147-A177-3AD203B41FA5}">
                      <a16:colId xmlns:a16="http://schemas.microsoft.com/office/drawing/2014/main" val="1789400730"/>
                    </a:ext>
                  </a:extLst>
                </a:gridCol>
                <a:gridCol w="2112666">
                  <a:extLst>
                    <a:ext uri="{9D8B030D-6E8A-4147-A177-3AD203B41FA5}">
                      <a16:colId xmlns:a16="http://schemas.microsoft.com/office/drawing/2014/main" val="3331500033"/>
                    </a:ext>
                  </a:extLst>
                </a:gridCol>
                <a:gridCol w="1869831">
                  <a:extLst>
                    <a:ext uri="{9D8B030D-6E8A-4147-A177-3AD203B41FA5}">
                      <a16:colId xmlns:a16="http://schemas.microsoft.com/office/drawing/2014/main" val="1471032774"/>
                    </a:ext>
                  </a:extLst>
                </a:gridCol>
                <a:gridCol w="1918397">
                  <a:extLst>
                    <a:ext uri="{9D8B030D-6E8A-4147-A177-3AD203B41FA5}">
                      <a16:colId xmlns:a16="http://schemas.microsoft.com/office/drawing/2014/main" val="2289157734"/>
                    </a:ext>
                  </a:extLst>
                </a:gridCol>
              </a:tblGrid>
              <a:tr h="354588">
                <a:tc>
                  <a:txBody>
                    <a:bodyPr/>
                    <a:lstStyle/>
                    <a:p>
                      <a:pPr algn="l" fontAlgn="b">
                        <a:buNone/>
                      </a:pPr>
                      <a:r>
                        <a:rPr lang="en-US" sz="2400" b="1" i="0" u="none" strike="noStrike" dirty="0">
                          <a:solidFill>
                            <a:srgbClr val="FFFFFF"/>
                          </a:solidFill>
                          <a:effectLst/>
                          <a:latin typeface="Times New Roman" panose="02020603050405020304" pitchFamily="18"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275317"/>
                    </a:solidFill>
                  </a:tcPr>
                </a:tc>
                <a:tc>
                  <a:txBody>
                    <a:bodyPr/>
                    <a:lstStyle/>
                    <a:p>
                      <a:pPr algn="l" fontAlgn="b">
                        <a:buNone/>
                      </a:pPr>
                      <a:r>
                        <a:rPr lang="en-US" sz="2400" b="1" i="0" u="none" strike="noStrike" dirty="0">
                          <a:solidFill>
                            <a:srgbClr val="FFFFFF"/>
                          </a:solidFill>
                          <a:effectLst/>
                          <a:latin typeface="Times New Roman" panose="02020603050405020304" pitchFamily="18"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275317"/>
                    </a:solidFill>
                  </a:tcPr>
                </a:tc>
                <a:tc>
                  <a:txBody>
                    <a:bodyPr/>
                    <a:lstStyle/>
                    <a:p>
                      <a:pPr algn="l" fontAlgn="b">
                        <a:buNone/>
                      </a:pPr>
                      <a:r>
                        <a:rPr lang="en-US" sz="2400" b="1" i="0" u="none" strike="noStrike" dirty="0">
                          <a:solidFill>
                            <a:srgbClr val="FFFFFF"/>
                          </a:solidFill>
                          <a:effectLst/>
                          <a:latin typeface="Times New Roman" panose="02020603050405020304" pitchFamily="18"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275317"/>
                    </a:solidFill>
                  </a:tcPr>
                </a:tc>
                <a:tc>
                  <a:txBody>
                    <a:bodyPr/>
                    <a:lstStyle/>
                    <a:p>
                      <a:pPr algn="ctr" fontAlgn="b">
                        <a:buNone/>
                      </a:pPr>
                      <a:endParaRPr lang="en-US" sz="2400" b="1" i="0" u="none" strike="noStrike" dirty="0">
                        <a:solidFill>
                          <a:srgbClr val="FFFFFF"/>
                        </a:solidFill>
                        <a:effectLst/>
                        <a:latin typeface="Times New Roman" panose="02020603050405020304" pitchFamily="18"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275317"/>
                    </a:solidFill>
                  </a:tcPr>
                </a:tc>
                <a:tc>
                  <a:txBody>
                    <a:bodyPr/>
                    <a:lstStyle/>
                    <a:p>
                      <a:pPr algn="ctr" fontAlgn="b">
                        <a:buNone/>
                      </a:pPr>
                      <a:r>
                        <a:rPr lang="en-US" sz="2400" b="1" i="0" u="none" strike="noStrike" dirty="0">
                          <a:solidFill>
                            <a:srgbClr val="FFFFFF"/>
                          </a:solidFill>
                          <a:effectLst/>
                          <a:latin typeface="Times New Roman" panose="02020603050405020304" pitchFamily="18" charset="0"/>
                        </a:rPr>
                        <a:t>% Change</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75317"/>
                    </a:solidFill>
                  </a:tcPr>
                </a:tc>
                <a:extLst>
                  <a:ext uri="{0D108BD9-81ED-4DB2-BD59-A6C34878D82A}">
                    <a16:rowId xmlns:a16="http://schemas.microsoft.com/office/drawing/2014/main" val="2910830200"/>
                  </a:ext>
                </a:extLst>
              </a:tr>
              <a:tr h="354588">
                <a:tc>
                  <a:txBody>
                    <a:bodyPr/>
                    <a:lstStyle/>
                    <a:p>
                      <a:pPr algn="l" fontAlgn="b">
                        <a:buNone/>
                      </a:pPr>
                      <a:r>
                        <a:rPr lang="en-US" sz="2400" b="1" i="0" u="none" strike="noStrike" dirty="0">
                          <a:solidFill>
                            <a:srgbClr val="FFFFFF"/>
                          </a:solidFill>
                          <a:effectLst/>
                          <a:latin typeface="Times New Roman" panose="02020603050405020304" pitchFamily="18" charset="0"/>
                        </a:rPr>
                        <a:t>Use Type</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solidFill>
                      <a:srgbClr val="275317"/>
                    </a:solidFill>
                  </a:tcPr>
                </a:tc>
                <a:tc>
                  <a:txBody>
                    <a:bodyPr/>
                    <a:lstStyle/>
                    <a:p>
                      <a:pPr algn="ctr" fontAlgn="b">
                        <a:buNone/>
                      </a:pPr>
                      <a:r>
                        <a:rPr lang="en-US" sz="2400" b="1" i="0" u="none" strike="noStrike" dirty="0">
                          <a:solidFill>
                            <a:srgbClr val="FFFFFF"/>
                          </a:solidFill>
                          <a:effectLst/>
                          <a:latin typeface="Times New Roman" panose="02020603050405020304" pitchFamily="18" charset="0"/>
                        </a:rPr>
                        <a:t>Units</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solidFill>
                      <a:srgbClr val="275317"/>
                    </a:solidFill>
                  </a:tcPr>
                </a:tc>
                <a:tc>
                  <a:txBody>
                    <a:bodyPr/>
                    <a:lstStyle/>
                    <a:p>
                      <a:pPr algn="ctr" fontAlgn="b">
                        <a:buNone/>
                      </a:pPr>
                      <a:r>
                        <a:rPr lang="en-US" sz="2400" b="1" i="0" u="none" strike="noStrike" dirty="0">
                          <a:solidFill>
                            <a:srgbClr val="FFFFFF"/>
                          </a:solidFill>
                          <a:effectLst/>
                          <a:latin typeface="Times New Roman" panose="02020603050405020304" pitchFamily="18" charset="0"/>
                        </a:rPr>
                        <a:t>Existing DRI's</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solidFill>
                      <a:srgbClr val="275317"/>
                    </a:solidFill>
                  </a:tcPr>
                </a:tc>
                <a:tc>
                  <a:txBody>
                    <a:bodyPr/>
                    <a:lstStyle/>
                    <a:p>
                      <a:pPr marL="0" marR="0" lvl="0" indent="0" algn="ctr" defTabSz="1341150" rtl="0" eaLnBrk="1" fontAlgn="b" latinLnBrk="0" hangingPunct="1">
                        <a:lnSpc>
                          <a:spcPct val="100000"/>
                        </a:lnSpc>
                        <a:spcBef>
                          <a:spcPts val="0"/>
                        </a:spcBef>
                        <a:spcAft>
                          <a:spcPts val="0"/>
                        </a:spcAft>
                        <a:buClrTx/>
                        <a:buSzTx/>
                        <a:buFontTx/>
                        <a:buNone/>
                        <a:tabLst/>
                        <a:defRPr/>
                      </a:pPr>
                      <a:r>
                        <a:rPr lang="en-US" sz="2400" b="1" i="0" u="none" strike="noStrike" dirty="0">
                          <a:solidFill>
                            <a:srgbClr val="FFFFFF"/>
                          </a:solidFill>
                          <a:effectLst/>
                          <a:latin typeface="Times New Roman" panose="02020603050405020304" pitchFamily="18" charset="0"/>
                        </a:rPr>
                        <a:t>MPD</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solidFill>
                      <a:srgbClr val="275317"/>
                    </a:solidFill>
                  </a:tcPr>
                </a:tc>
                <a:tc>
                  <a:txBody>
                    <a:bodyPr/>
                    <a:lstStyle/>
                    <a:p>
                      <a:pPr algn="ctr" fontAlgn="b">
                        <a:buNone/>
                      </a:pPr>
                      <a:r>
                        <a:rPr lang="en-US" sz="2400" b="1" i="0" u="none" strike="noStrike" dirty="0">
                          <a:solidFill>
                            <a:srgbClr val="FFFFFF"/>
                          </a:solidFill>
                          <a:effectLst/>
                          <a:latin typeface="Times New Roman" panose="02020603050405020304" pitchFamily="18" charset="0"/>
                        </a:rPr>
                        <a:t>to DRI</a:t>
                      </a:r>
                    </a:p>
                  </a:txBody>
                  <a:tcPr marL="6350" marR="6350" marT="635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275317"/>
                    </a:solidFill>
                  </a:tcPr>
                </a:tc>
                <a:extLst>
                  <a:ext uri="{0D108BD9-81ED-4DB2-BD59-A6C34878D82A}">
                    <a16:rowId xmlns:a16="http://schemas.microsoft.com/office/drawing/2014/main" val="2081623565"/>
                  </a:ext>
                </a:extLst>
              </a:tr>
              <a:tr h="354588">
                <a:tc>
                  <a:txBody>
                    <a:bodyPr/>
                    <a:lstStyle/>
                    <a:p>
                      <a:pPr algn="l" fontAlgn="b">
                        <a:buNone/>
                      </a:pPr>
                      <a:r>
                        <a:rPr lang="en-US" sz="2400" b="1" i="0" u="none" strike="noStrike" dirty="0">
                          <a:solidFill>
                            <a:srgbClr val="000000"/>
                          </a:solidFill>
                          <a:effectLst/>
                          <a:latin typeface="Times New Roman" panose="02020603050405020304" pitchFamily="18" charset="0"/>
                        </a:rPr>
                        <a:t>Acreage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AC</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11,683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20,144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72%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68733210"/>
                  </a:ext>
                </a:extLst>
              </a:tr>
              <a:tr h="354588">
                <a:tc>
                  <a:txBody>
                    <a:bodyPr/>
                    <a:lstStyle/>
                    <a:p>
                      <a:pPr algn="l" fontAlgn="b">
                        <a:buNone/>
                      </a:pPr>
                      <a:r>
                        <a:rPr lang="en-US" sz="2400" b="1" i="0" u="none" strike="noStrike" dirty="0">
                          <a:solidFill>
                            <a:srgbClr val="000000"/>
                          </a:solidFill>
                          <a:effectLst/>
                          <a:latin typeface="Times New Roman" panose="02020603050405020304" pitchFamily="18" charset="0"/>
                        </a:rPr>
                        <a:t>Residential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DU</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12,000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19,920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66%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28045655"/>
                  </a:ext>
                </a:extLst>
              </a:tr>
              <a:tr h="446013">
                <a:tc>
                  <a:txBody>
                    <a:bodyPr/>
                    <a:lstStyle/>
                    <a:p>
                      <a:pPr algn="l" fontAlgn="b">
                        <a:buNone/>
                      </a:pPr>
                      <a:r>
                        <a:rPr lang="en-US" sz="2400" b="1" i="0" u="none" strike="noStrike" dirty="0">
                          <a:solidFill>
                            <a:srgbClr val="000000"/>
                          </a:solidFill>
                          <a:effectLst/>
                          <a:latin typeface="Times New Roman" panose="02020603050405020304" pitchFamily="18" charset="0"/>
                        </a:rPr>
                        <a:t>Commercial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SF</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454,000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1,876,000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313%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4981753"/>
                  </a:ext>
                </a:extLst>
              </a:tr>
              <a:tr h="354588">
                <a:tc>
                  <a:txBody>
                    <a:bodyPr/>
                    <a:lstStyle/>
                    <a:p>
                      <a:pPr algn="l" fontAlgn="b">
                        <a:buNone/>
                      </a:pPr>
                      <a:r>
                        <a:rPr lang="en-US" sz="2400" b="1" i="0" u="none" strike="noStrike" dirty="0">
                          <a:solidFill>
                            <a:srgbClr val="000000"/>
                          </a:solidFill>
                          <a:effectLst/>
                          <a:latin typeface="Times New Roman" panose="02020603050405020304" pitchFamily="18" charset="0"/>
                        </a:rPr>
                        <a:t>Office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SF</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656,000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738,000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39411990"/>
                  </a:ext>
                </a:extLst>
              </a:tr>
              <a:tr h="354588">
                <a:tc>
                  <a:txBody>
                    <a:bodyPr/>
                    <a:lstStyle/>
                    <a:p>
                      <a:pPr algn="l" fontAlgn="b">
                        <a:buNone/>
                      </a:pPr>
                      <a:r>
                        <a:rPr lang="en-US" sz="2400" b="1" i="0" u="none" strike="noStrike" dirty="0">
                          <a:solidFill>
                            <a:srgbClr val="000000"/>
                          </a:solidFill>
                          <a:effectLst/>
                          <a:latin typeface="Times New Roman" panose="02020603050405020304" pitchFamily="18" charset="0"/>
                        </a:rPr>
                        <a:t>Industrial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SF</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2,309,000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5,600,000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143%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3450506"/>
                  </a:ext>
                </a:extLst>
              </a:tr>
              <a:tr h="354588">
                <a:tc>
                  <a:txBody>
                    <a:bodyPr/>
                    <a:lstStyle/>
                    <a:p>
                      <a:pPr algn="l" fontAlgn="b">
                        <a:buNone/>
                      </a:pPr>
                      <a:r>
                        <a:rPr lang="en-US" sz="2400" b="1" i="0" u="none" strike="noStrike" dirty="0">
                          <a:solidFill>
                            <a:srgbClr val="000000"/>
                          </a:solidFill>
                          <a:effectLst/>
                          <a:latin typeface="Times New Roman" panose="02020603050405020304" pitchFamily="18" charset="0"/>
                        </a:rPr>
                        <a:t>Hospital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Beds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100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9014162"/>
                  </a:ext>
                </a:extLst>
              </a:tr>
              <a:tr h="354588">
                <a:tc>
                  <a:txBody>
                    <a:bodyPr/>
                    <a:lstStyle/>
                    <a:p>
                      <a:pPr algn="l" fontAlgn="b">
                        <a:buNone/>
                      </a:pPr>
                      <a:r>
                        <a:rPr lang="en-US" sz="2400" b="1" i="0" u="none" strike="noStrike" dirty="0">
                          <a:solidFill>
                            <a:srgbClr val="000000"/>
                          </a:solidFill>
                          <a:effectLst/>
                          <a:latin typeface="Times New Roman" panose="02020603050405020304" pitchFamily="18" charset="0"/>
                        </a:rPr>
                        <a:t>Hotel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Rooms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1,035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15508364"/>
                  </a:ext>
                </a:extLst>
              </a:tr>
              <a:tr h="354588">
                <a:tc>
                  <a:txBody>
                    <a:bodyPr/>
                    <a:lstStyle/>
                    <a:p>
                      <a:pPr algn="l" fontAlgn="b">
                        <a:buNone/>
                      </a:pPr>
                      <a:r>
                        <a:rPr lang="en-US" sz="2400" b="1" i="0" u="none" strike="noStrike" dirty="0">
                          <a:solidFill>
                            <a:srgbClr val="000000"/>
                          </a:solidFill>
                          <a:effectLst/>
                          <a:latin typeface="Times New Roman" panose="02020603050405020304" pitchFamily="18" charset="0"/>
                        </a:rPr>
                        <a:t>Soccer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Fields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20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32825144"/>
                  </a:ext>
                </a:extLst>
              </a:tr>
              <a:tr h="354588">
                <a:tc>
                  <a:txBody>
                    <a:bodyPr/>
                    <a:lstStyle/>
                    <a:p>
                      <a:pPr algn="l" fontAlgn="b">
                        <a:buNone/>
                      </a:pPr>
                      <a:r>
                        <a:rPr lang="en-US" sz="2400" b="1" i="0" u="none" strike="noStrike" dirty="0">
                          <a:solidFill>
                            <a:srgbClr val="000000"/>
                          </a:solidFill>
                          <a:effectLst/>
                          <a:latin typeface="Times New Roman" panose="02020603050405020304" pitchFamily="18" charset="0"/>
                        </a:rPr>
                        <a:t>Sports Entertainment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Seats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28,000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2400" b="1" i="0" u="none" strike="noStrike" dirty="0">
                          <a:solidFill>
                            <a:srgbClr val="000000"/>
                          </a:solidFill>
                          <a:effectLst/>
                          <a:latin typeface="Times New Roman" panose="02020603050405020304" pitchFamily="18"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97386434"/>
                  </a:ext>
                </a:extLst>
              </a:tr>
            </a:tbl>
          </a:graphicData>
        </a:graphic>
      </p:graphicFrame>
      <p:sp>
        <p:nvSpPr>
          <p:cNvPr id="5" name="TextBox 4">
            <a:extLst>
              <a:ext uri="{FF2B5EF4-FFF2-40B4-BE49-F238E27FC236}">
                <a16:creationId xmlns:a16="http://schemas.microsoft.com/office/drawing/2014/main" id="{BD35CEF2-BEAE-3F93-89D5-ECA638C5B0EF}"/>
              </a:ext>
            </a:extLst>
          </p:cNvPr>
          <p:cNvSpPr txBox="1"/>
          <p:nvPr/>
        </p:nvSpPr>
        <p:spPr>
          <a:xfrm>
            <a:off x="11277600" y="2104305"/>
            <a:ext cx="3783106" cy="3785652"/>
          </a:xfrm>
          <a:prstGeom prst="rect">
            <a:avLst/>
          </a:prstGeom>
          <a:noFill/>
        </p:spPr>
        <p:txBody>
          <a:bodyPr wrap="square" rtlCol="0">
            <a:spAutoFit/>
          </a:bodyPr>
          <a:lstStyle/>
          <a:p>
            <a:r>
              <a:rPr lang="en-US" sz="2000" dirty="0">
                <a:solidFill>
                  <a:schemeClr val="accent6">
                    <a:lumMod val="50000"/>
                  </a:schemeClr>
                </a:solidFill>
              </a:rPr>
              <a:t>MPD Design</a:t>
            </a:r>
          </a:p>
          <a:p>
            <a:pPr marL="285750" indent="-285750">
              <a:buFont typeface="Arial" panose="020B0604020202020204" pitchFamily="34" charset="0"/>
              <a:buChar char="•"/>
            </a:pPr>
            <a:r>
              <a:rPr lang="en-US" sz="2000" dirty="0">
                <a:solidFill>
                  <a:schemeClr val="accent6">
                    <a:lumMod val="50000"/>
                  </a:schemeClr>
                </a:solidFill>
              </a:rPr>
              <a:t>50% Parks, Recreational Facilities, Trails &amp; Open Space</a:t>
            </a:r>
          </a:p>
          <a:p>
            <a:pPr marL="285750" indent="-285750">
              <a:buFont typeface="Arial" panose="020B0604020202020204" pitchFamily="34" charset="0"/>
              <a:buChar char="•"/>
            </a:pPr>
            <a:r>
              <a:rPr lang="en-US" sz="2000" dirty="0">
                <a:solidFill>
                  <a:schemeClr val="accent6">
                    <a:lumMod val="50000"/>
                  </a:schemeClr>
                </a:solidFill>
              </a:rPr>
              <a:t>Regional Sports Activity as a catalyst</a:t>
            </a:r>
          </a:p>
          <a:p>
            <a:pPr marL="285750" indent="-285750">
              <a:buFont typeface="Arial" panose="020B0604020202020204" pitchFamily="34" charset="0"/>
              <a:buChar char="•"/>
            </a:pPr>
            <a:r>
              <a:rPr lang="en-US" sz="2000" dirty="0">
                <a:solidFill>
                  <a:schemeClr val="accent6">
                    <a:lumMod val="50000"/>
                  </a:schemeClr>
                </a:solidFill>
              </a:rPr>
              <a:t>Diversified Tax Base and Economic Development</a:t>
            </a:r>
          </a:p>
          <a:p>
            <a:pPr marL="285750" indent="-285750">
              <a:buFont typeface="Arial" panose="020B0604020202020204" pitchFamily="34" charset="0"/>
              <a:buChar char="•"/>
            </a:pPr>
            <a:r>
              <a:rPr lang="en-US" sz="2000" dirty="0">
                <a:solidFill>
                  <a:schemeClr val="accent6">
                    <a:lumMod val="50000"/>
                  </a:schemeClr>
                </a:solidFill>
              </a:rPr>
              <a:t>Job Creation through Employment Center uses</a:t>
            </a:r>
          </a:p>
          <a:p>
            <a:pPr marL="285750" indent="-285750">
              <a:buFont typeface="Arial" panose="020B0604020202020204" pitchFamily="34" charset="0"/>
              <a:buChar char="•"/>
            </a:pPr>
            <a:r>
              <a:rPr lang="en-US" sz="2000" dirty="0">
                <a:solidFill>
                  <a:schemeClr val="accent6">
                    <a:lumMod val="50000"/>
                  </a:schemeClr>
                </a:solidFill>
              </a:rPr>
              <a:t>Diversity of Housing</a:t>
            </a:r>
          </a:p>
          <a:p>
            <a:pPr marL="285750" indent="-285750">
              <a:buFont typeface="Arial" panose="020B0604020202020204" pitchFamily="34" charset="0"/>
              <a:buChar char="•"/>
            </a:pPr>
            <a:r>
              <a:rPr lang="en-US" sz="2000" dirty="0">
                <a:solidFill>
                  <a:schemeClr val="accent6">
                    <a:lumMod val="50000"/>
                  </a:schemeClr>
                </a:solidFill>
              </a:rPr>
              <a:t>Promotes Live, Work, Play</a:t>
            </a:r>
          </a:p>
        </p:txBody>
      </p:sp>
    </p:spTree>
    <p:extLst>
      <p:ext uri="{BB962C8B-B14F-4D97-AF65-F5344CB8AC3E}">
        <p14:creationId xmlns:p14="http://schemas.microsoft.com/office/powerpoint/2010/main" val="3389746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BEA2A-C1D6-3C35-A0A0-6962EF9238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FECB83-0100-2E64-C1AB-3E91A8656080}"/>
              </a:ext>
            </a:extLst>
          </p:cNvPr>
          <p:cNvSpPr>
            <a:spLocks noGrp="1"/>
          </p:cNvSpPr>
          <p:nvPr>
            <p:ph type="title"/>
          </p:nvPr>
        </p:nvSpPr>
        <p:spPr>
          <a:xfrm>
            <a:off x="662961" y="489264"/>
            <a:ext cx="14218877" cy="957105"/>
          </a:xfrm>
        </p:spPr>
        <p:txBody>
          <a:bodyPr/>
          <a:lstStyle/>
          <a:p>
            <a:r>
              <a:rPr lang="en-US" dirty="0">
                <a:solidFill>
                  <a:schemeClr val="accent3">
                    <a:lumMod val="50000"/>
                  </a:schemeClr>
                </a:solidFill>
              </a:rPr>
              <a:t>Summary of Taxable Values – Economic Diversity</a:t>
            </a:r>
          </a:p>
        </p:txBody>
      </p:sp>
      <p:sp>
        <p:nvSpPr>
          <p:cNvPr id="4" name="Slide Number Placeholder 3">
            <a:extLst>
              <a:ext uri="{FF2B5EF4-FFF2-40B4-BE49-F238E27FC236}">
                <a16:creationId xmlns:a16="http://schemas.microsoft.com/office/drawing/2014/main" id="{65AEB5D1-9466-8F3D-0ED2-FD610C5F6F6B}"/>
              </a:ext>
            </a:extLst>
          </p:cNvPr>
          <p:cNvSpPr>
            <a:spLocks noGrp="1"/>
          </p:cNvSpPr>
          <p:nvPr>
            <p:ph type="sldNum" sz="quarter" idx="4"/>
          </p:nvPr>
        </p:nvSpPr>
        <p:spPr/>
        <p:txBody>
          <a:bodyPr/>
          <a:lstStyle/>
          <a:p>
            <a:fld id="{92C766C6-9936-49DA-A4BF-02C40CCFDDB2}" type="slidenum">
              <a:rPr lang="en-US" smtClean="0"/>
              <a:pPr/>
              <a:t>10</a:t>
            </a:fld>
            <a:endParaRPr lang="en-US" dirty="0"/>
          </a:p>
        </p:txBody>
      </p:sp>
      <p:sp>
        <p:nvSpPr>
          <p:cNvPr id="11" name="TextBox 10">
            <a:extLst>
              <a:ext uri="{FF2B5EF4-FFF2-40B4-BE49-F238E27FC236}">
                <a16:creationId xmlns:a16="http://schemas.microsoft.com/office/drawing/2014/main" id="{9FFE841A-105B-5CA1-8DE7-8BD37CDA7257}"/>
              </a:ext>
            </a:extLst>
          </p:cNvPr>
          <p:cNvSpPr txBox="1"/>
          <p:nvPr/>
        </p:nvSpPr>
        <p:spPr>
          <a:xfrm>
            <a:off x="1509486" y="7508620"/>
            <a:ext cx="12792222" cy="923330"/>
          </a:xfrm>
          <a:prstGeom prst="rect">
            <a:avLst/>
          </a:prstGeom>
          <a:noFill/>
        </p:spPr>
        <p:txBody>
          <a:bodyPr wrap="square" rtlCol="0">
            <a:spAutoFit/>
          </a:bodyPr>
          <a:lstStyle/>
          <a:p>
            <a:r>
              <a:rPr lang="en-US" b="1" dirty="0">
                <a:solidFill>
                  <a:schemeClr val="accent6">
                    <a:lumMod val="50000"/>
                  </a:schemeClr>
                </a:solidFill>
              </a:rPr>
              <a:t>The MPD estimates a 75/25 residential to non-residential split compared to the existing 90/10 in the City of Palm Coast. Non-residential development includes 8.2M SF of uses facilitating an estimated ~17,000 direct new jobs (64% increase) and 8,700 indirect jobs from the total economic impact.</a:t>
            </a:r>
          </a:p>
        </p:txBody>
      </p:sp>
      <p:sp>
        <p:nvSpPr>
          <p:cNvPr id="7" name="TextBox 6">
            <a:extLst>
              <a:ext uri="{FF2B5EF4-FFF2-40B4-BE49-F238E27FC236}">
                <a16:creationId xmlns:a16="http://schemas.microsoft.com/office/drawing/2014/main" id="{0ECA09E0-AB92-51EA-C1F0-D47680967503}"/>
              </a:ext>
            </a:extLst>
          </p:cNvPr>
          <p:cNvSpPr txBox="1"/>
          <p:nvPr/>
        </p:nvSpPr>
        <p:spPr>
          <a:xfrm>
            <a:off x="13134844" y="3249197"/>
            <a:ext cx="783772" cy="369332"/>
          </a:xfrm>
          <a:prstGeom prst="rect">
            <a:avLst/>
          </a:prstGeom>
          <a:noFill/>
        </p:spPr>
        <p:txBody>
          <a:bodyPr wrap="square" rtlCol="0">
            <a:spAutoFit/>
          </a:bodyPr>
          <a:lstStyle/>
          <a:p>
            <a:r>
              <a:rPr lang="en-US" b="1" dirty="0">
                <a:solidFill>
                  <a:schemeClr val="tx1">
                    <a:lumMod val="65000"/>
                    <a:lumOff val="35000"/>
                  </a:schemeClr>
                </a:solidFill>
              </a:rPr>
              <a:t>75%</a:t>
            </a:r>
          </a:p>
        </p:txBody>
      </p:sp>
      <p:sp>
        <p:nvSpPr>
          <p:cNvPr id="9" name="TextBox 8">
            <a:extLst>
              <a:ext uri="{FF2B5EF4-FFF2-40B4-BE49-F238E27FC236}">
                <a16:creationId xmlns:a16="http://schemas.microsoft.com/office/drawing/2014/main" id="{9C049BC0-1906-EA87-B1AC-99E1C136ED68}"/>
              </a:ext>
            </a:extLst>
          </p:cNvPr>
          <p:cNvSpPr txBox="1"/>
          <p:nvPr/>
        </p:nvSpPr>
        <p:spPr>
          <a:xfrm>
            <a:off x="13134844" y="5610608"/>
            <a:ext cx="783772" cy="369332"/>
          </a:xfrm>
          <a:prstGeom prst="rect">
            <a:avLst/>
          </a:prstGeom>
          <a:noFill/>
        </p:spPr>
        <p:txBody>
          <a:bodyPr wrap="square" rtlCol="0">
            <a:spAutoFit/>
          </a:bodyPr>
          <a:lstStyle/>
          <a:p>
            <a:r>
              <a:rPr lang="en-US" b="1" dirty="0">
                <a:solidFill>
                  <a:schemeClr val="tx1">
                    <a:lumMod val="65000"/>
                    <a:lumOff val="35000"/>
                  </a:schemeClr>
                </a:solidFill>
              </a:rPr>
              <a:t>25%</a:t>
            </a:r>
          </a:p>
        </p:txBody>
      </p:sp>
      <p:pic>
        <p:nvPicPr>
          <p:cNvPr id="10" name="Picture 9">
            <a:extLst>
              <a:ext uri="{FF2B5EF4-FFF2-40B4-BE49-F238E27FC236}">
                <a16:creationId xmlns:a16="http://schemas.microsoft.com/office/drawing/2014/main" id="{7BDC8464-4CF3-D209-656D-7C8B4DDD8206}"/>
              </a:ext>
            </a:extLst>
          </p:cNvPr>
          <p:cNvPicPr>
            <a:picLocks noChangeAspect="1"/>
          </p:cNvPicPr>
          <p:nvPr/>
        </p:nvPicPr>
        <p:blipFill>
          <a:blip r:embed="rId2"/>
          <a:stretch>
            <a:fillRect/>
          </a:stretch>
        </p:blipFill>
        <p:spPr>
          <a:xfrm>
            <a:off x="1755001" y="1626450"/>
            <a:ext cx="11473564" cy="4910666"/>
          </a:xfrm>
          <a:prstGeom prst="rect">
            <a:avLst/>
          </a:prstGeom>
        </p:spPr>
      </p:pic>
    </p:spTree>
    <p:extLst>
      <p:ext uri="{BB962C8B-B14F-4D97-AF65-F5344CB8AC3E}">
        <p14:creationId xmlns:p14="http://schemas.microsoft.com/office/powerpoint/2010/main" val="2578018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3E252-61AF-6D14-2CF1-67691E5D7F8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E7AF4CE1-E8F2-7337-23A8-E7414D12041C}"/>
              </a:ext>
            </a:extLst>
          </p:cNvPr>
          <p:cNvPicPr>
            <a:picLocks noChangeAspect="1"/>
          </p:cNvPicPr>
          <p:nvPr/>
        </p:nvPicPr>
        <p:blipFill>
          <a:blip r:embed="rId2"/>
          <a:stretch>
            <a:fillRect/>
          </a:stretch>
        </p:blipFill>
        <p:spPr>
          <a:xfrm>
            <a:off x="1406761" y="1824807"/>
            <a:ext cx="12631572" cy="5476804"/>
          </a:xfrm>
          <a:prstGeom prst="rect">
            <a:avLst/>
          </a:prstGeom>
        </p:spPr>
      </p:pic>
      <p:sp>
        <p:nvSpPr>
          <p:cNvPr id="2" name="Title 1">
            <a:extLst>
              <a:ext uri="{FF2B5EF4-FFF2-40B4-BE49-F238E27FC236}">
                <a16:creationId xmlns:a16="http://schemas.microsoft.com/office/drawing/2014/main" id="{B12E4ED1-86AA-48CD-40B1-229FFBB1E4F6}"/>
              </a:ext>
            </a:extLst>
          </p:cNvPr>
          <p:cNvSpPr>
            <a:spLocks noGrp="1"/>
          </p:cNvSpPr>
          <p:nvPr>
            <p:ph type="title"/>
          </p:nvPr>
        </p:nvSpPr>
        <p:spPr/>
        <p:txBody>
          <a:bodyPr/>
          <a:lstStyle/>
          <a:p>
            <a:r>
              <a:rPr lang="en-US" dirty="0">
                <a:solidFill>
                  <a:schemeClr val="accent6">
                    <a:lumMod val="50000"/>
                  </a:schemeClr>
                </a:solidFill>
              </a:rPr>
              <a:t>Summary of Fiscal Net Benefits</a:t>
            </a:r>
          </a:p>
        </p:txBody>
      </p:sp>
      <p:sp>
        <p:nvSpPr>
          <p:cNvPr id="4" name="Slide Number Placeholder 3">
            <a:extLst>
              <a:ext uri="{FF2B5EF4-FFF2-40B4-BE49-F238E27FC236}">
                <a16:creationId xmlns:a16="http://schemas.microsoft.com/office/drawing/2014/main" id="{F3DB1869-D889-5BAA-A761-B3020229CD8A}"/>
              </a:ext>
            </a:extLst>
          </p:cNvPr>
          <p:cNvSpPr>
            <a:spLocks noGrp="1"/>
          </p:cNvSpPr>
          <p:nvPr>
            <p:ph type="sldNum" sz="quarter" idx="4"/>
          </p:nvPr>
        </p:nvSpPr>
        <p:spPr/>
        <p:txBody>
          <a:bodyPr/>
          <a:lstStyle/>
          <a:p>
            <a:fld id="{92C766C6-9936-49DA-A4BF-02C40CCFDDB2}" type="slidenum">
              <a:rPr lang="en-US" smtClean="0"/>
              <a:pPr/>
              <a:t>11</a:t>
            </a:fld>
            <a:endParaRPr lang="en-US" dirty="0"/>
          </a:p>
        </p:txBody>
      </p:sp>
      <p:sp>
        <p:nvSpPr>
          <p:cNvPr id="11" name="TextBox 10">
            <a:extLst>
              <a:ext uri="{FF2B5EF4-FFF2-40B4-BE49-F238E27FC236}">
                <a16:creationId xmlns:a16="http://schemas.microsoft.com/office/drawing/2014/main" id="{2C91E4BB-D922-F268-869B-AEB8CEB7338B}"/>
              </a:ext>
            </a:extLst>
          </p:cNvPr>
          <p:cNvSpPr txBox="1"/>
          <p:nvPr/>
        </p:nvSpPr>
        <p:spPr>
          <a:xfrm>
            <a:off x="1265778" y="7633795"/>
            <a:ext cx="13013242" cy="646331"/>
          </a:xfrm>
          <a:prstGeom prst="rect">
            <a:avLst/>
          </a:prstGeom>
          <a:noFill/>
        </p:spPr>
        <p:txBody>
          <a:bodyPr wrap="square" rtlCol="0">
            <a:spAutoFit/>
          </a:bodyPr>
          <a:lstStyle/>
          <a:p>
            <a:r>
              <a:rPr lang="en-US" b="1" dirty="0">
                <a:solidFill>
                  <a:schemeClr val="accent6">
                    <a:lumMod val="50000"/>
                  </a:schemeClr>
                </a:solidFill>
              </a:rPr>
              <a:t>The table above represents taxable values with an alternative perspective if the Homestead Exemption is approved in the November ballot and constitutional amendment referendum indicated as the “Adjusted Net Benefits”.</a:t>
            </a:r>
          </a:p>
        </p:txBody>
      </p:sp>
      <p:sp>
        <p:nvSpPr>
          <p:cNvPr id="3" name="Rectangle 2">
            <a:extLst>
              <a:ext uri="{FF2B5EF4-FFF2-40B4-BE49-F238E27FC236}">
                <a16:creationId xmlns:a16="http://schemas.microsoft.com/office/drawing/2014/main" id="{EBFED8FA-96BE-79F4-45D7-4B75201DB79A}"/>
              </a:ext>
            </a:extLst>
          </p:cNvPr>
          <p:cNvSpPr/>
          <p:nvPr/>
        </p:nvSpPr>
        <p:spPr>
          <a:xfrm>
            <a:off x="9318171" y="4958809"/>
            <a:ext cx="1509486" cy="283029"/>
          </a:xfrm>
          <a:prstGeom prst="rect">
            <a:avLst/>
          </a:prstGeom>
          <a:noFill/>
          <a:ln w="28575">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B04DC4B-2E2C-0727-0DD3-BE69443FD5AD}"/>
              </a:ext>
            </a:extLst>
          </p:cNvPr>
          <p:cNvSpPr/>
          <p:nvPr/>
        </p:nvSpPr>
        <p:spPr>
          <a:xfrm>
            <a:off x="1603829" y="4693923"/>
            <a:ext cx="1509486" cy="283029"/>
          </a:xfrm>
          <a:prstGeom prst="rect">
            <a:avLst/>
          </a:prstGeom>
          <a:noFill/>
          <a:ln w="28575">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3E60DF50-D388-A4F0-FABC-F4FADA2E8456}"/>
              </a:ext>
            </a:extLst>
          </p:cNvPr>
          <p:cNvSpPr/>
          <p:nvPr/>
        </p:nvSpPr>
        <p:spPr>
          <a:xfrm>
            <a:off x="12518571" y="4958808"/>
            <a:ext cx="1509486" cy="283029"/>
          </a:xfrm>
          <a:prstGeom prst="rect">
            <a:avLst/>
          </a:prstGeom>
          <a:noFill/>
          <a:ln w="28575">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59C852A0-1496-7C1F-D1FA-D821DD55A961}"/>
              </a:ext>
            </a:extLst>
          </p:cNvPr>
          <p:cNvSpPr/>
          <p:nvPr/>
        </p:nvSpPr>
        <p:spPr>
          <a:xfrm>
            <a:off x="1596573" y="2981962"/>
            <a:ext cx="1509486" cy="283029"/>
          </a:xfrm>
          <a:prstGeom prst="rect">
            <a:avLst/>
          </a:prstGeom>
          <a:noFill/>
          <a:ln w="28575">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28518E1-3269-C850-68B5-DE0412015969}"/>
              </a:ext>
            </a:extLst>
          </p:cNvPr>
          <p:cNvSpPr/>
          <p:nvPr/>
        </p:nvSpPr>
        <p:spPr>
          <a:xfrm>
            <a:off x="6037943" y="4958809"/>
            <a:ext cx="1509486" cy="312056"/>
          </a:xfrm>
          <a:prstGeom prst="rect">
            <a:avLst/>
          </a:prstGeom>
          <a:noFill/>
          <a:ln w="28575">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10990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D7EC1-C3E8-EDE8-1038-2ABC88D13F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5E8CA9-804F-43AC-921E-E0FEC371FCBE}"/>
              </a:ext>
            </a:extLst>
          </p:cNvPr>
          <p:cNvSpPr>
            <a:spLocks noGrp="1"/>
          </p:cNvSpPr>
          <p:nvPr>
            <p:ph type="title"/>
          </p:nvPr>
        </p:nvSpPr>
        <p:spPr>
          <a:xfrm>
            <a:off x="328892" y="298847"/>
            <a:ext cx="14676318" cy="957105"/>
          </a:xfrm>
        </p:spPr>
        <p:txBody>
          <a:bodyPr/>
          <a:lstStyle/>
          <a:p>
            <a:r>
              <a:rPr lang="en-US" dirty="0">
                <a:solidFill>
                  <a:schemeClr val="accent6">
                    <a:lumMod val="50000"/>
                  </a:schemeClr>
                </a:solidFill>
              </a:rPr>
              <a:t>City Operational Cost Savings and School Facilities</a:t>
            </a:r>
          </a:p>
        </p:txBody>
      </p:sp>
      <p:sp>
        <p:nvSpPr>
          <p:cNvPr id="4" name="Slide Number Placeholder 3">
            <a:extLst>
              <a:ext uri="{FF2B5EF4-FFF2-40B4-BE49-F238E27FC236}">
                <a16:creationId xmlns:a16="http://schemas.microsoft.com/office/drawing/2014/main" id="{1E4645BC-4A8C-00C4-798A-55CBB222739C}"/>
              </a:ext>
            </a:extLst>
          </p:cNvPr>
          <p:cNvSpPr>
            <a:spLocks noGrp="1"/>
          </p:cNvSpPr>
          <p:nvPr>
            <p:ph type="sldNum" sz="quarter" idx="4"/>
          </p:nvPr>
        </p:nvSpPr>
        <p:spPr/>
        <p:txBody>
          <a:bodyPr/>
          <a:lstStyle/>
          <a:p>
            <a:fld id="{92C766C6-9936-49DA-A4BF-02C40CCFDDB2}" type="slidenum">
              <a:rPr lang="en-US" smtClean="0"/>
              <a:pPr/>
              <a:t>12</a:t>
            </a:fld>
            <a:endParaRPr lang="en-US" dirty="0"/>
          </a:p>
        </p:txBody>
      </p:sp>
      <p:sp>
        <p:nvSpPr>
          <p:cNvPr id="3" name="TextBox 2">
            <a:extLst>
              <a:ext uri="{FF2B5EF4-FFF2-40B4-BE49-F238E27FC236}">
                <a16:creationId xmlns:a16="http://schemas.microsoft.com/office/drawing/2014/main" id="{8BEDBBCC-C473-7470-EAB3-D5660E907715}"/>
              </a:ext>
            </a:extLst>
          </p:cNvPr>
          <p:cNvSpPr txBox="1"/>
          <p:nvPr/>
        </p:nvSpPr>
        <p:spPr>
          <a:xfrm>
            <a:off x="434241" y="1379790"/>
            <a:ext cx="14465620" cy="6863417"/>
          </a:xfrm>
          <a:prstGeom prst="rect">
            <a:avLst/>
          </a:prstGeom>
          <a:noFill/>
        </p:spPr>
        <p:txBody>
          <a:bodyPr wrap="square" rtlCol="0">
            <a:spAutoFit/>
          </a:bodyPr>
          <a:lstStyle/>
          <a:p>
            <a:r>
              <a:rPr lang="en-US" sz="2200" b="1" dirty="0">
                <a:solidFill>
                  <a:schemeClr val="accent6">
                    <a:lumMod val="50000"/>
                  </a:schemeClr>
                </a:solidFill>
              </a:rPr>
              <a:t>Roadways:</a:t>
            </a:r>
          </a:p>
          <a:p>
            <a:pPr marL="285750" indent="-285750">
              <a:buFont typeface="Arial" panose="020B0604020202020204" pitchFamily="34" charset="0"/>
              <a:buChar char="•"/>
            </a:pPr>
            <a:r>
              <a:rPr lang="en-US" sz="2200" dirty="0">
                <a:solidFill>
                  <a:schemeClr val="accent6">
                    <a:lumMod val="50000"/>
                  </a:schemeClr>
                </a:solidFill>
              </a:rPr>
              <a:t>Local roads are built by the development and maintained by the Special Taxing District – This reduces the burden of constructing and maintaining roadways by the City of Palm Coast.</a:t>
            </a:r>
          </a:p>
          <a:p>
            <a:pPr marL="285750" indent="-285750">
              <a:buFont typeface="Arial" panose="020B0604020202020204" pitchFamily="34" charset="0"/>
              <a:buChar char="•"/>
            </a:pPr>
            <a:r>
              <a:rPr lang="en-US" sz="2200" dirty="0">
                <a:solidFill>
                  <a:schemeClr val="accent6">
                    <a:lumMod val="50000"/>
                  </a:schemeClr>
                </a:solidFill>
              </a:rPr>
              <a:t>It’s contemplated that only the Regionally Significant Mobility Network will be maintained by the City, County or State, i.e. Loop Road, CR2209.  Connecting and off-site mobility enhancements will become part of mobility network funded through Impact Fes and Tax Increments</a:t>
            </a:r>
          </a:p>
          <a:p>
            <a:pPr marL="285750" indent="-285750">
              <a:buFont typeface="Arial" panose="020B0604020202020204" pitchFamily="34" charset="0"/>
              <a:buChar char="•"/>
            </a:pPr>
            <a:r>
              <a:rPr lang="en-US" sz="2200" dirty="0">
                <a:solidFill>
                  <a:schemeClr val="accent6">
                    <a:lumMod val="50000"/>
                  </a:schemeClr>
                </a:solidFill>
              </a:rPr>
              <a:t>The MPD contemplates the creation of Special Taxing Districts or a single Stewardship District across the 20,144 acres.</a:t>
            </a:r>
          </a:p>
          <a:p>
            <a:pPr marL="285750" indent="-285750">
              <a:buFont typeface="Arial" panose="020B0604020202020204" pitchFamily="34" charset="0"/>
              <a:buChar char="•"/>
            </a:pPr>
            <a:endParaRPr lang="en-US" sz="2200" dirty="0">
              <a:solidFill>
                <a:schemeClr val="accent6">
                  <a:lumMod val="50000"/>
                </a:schemeClr>
              </a:solidFill>
            </a:endParaRPr>
          </a:p>
          <a:p>
            <a:r>
              <a:rPr lang="en-US" sz="2200" b="1" dirty="0">
                <a:solidFill>
                  <a:schemeClr val="accent6">
                    <a:lumMod val="50000"/>
                  </a:schemeClr>
                </a:solidFill>
              </a:rPr>
              <a:t>Stormwater:</a:t>
            </a:r>
          </a:p>
          <a:p>
            <a:pPr marL="285750" indent="-285750">
              <a:buFont typeface="Arial" panose="020B0604020202020204" pitchFamily="34" charset="0"/>
              <a:buChar char="•"/>
            </a:pPr>
            <a:r>
              <a:rPr lang="en-US" sz="2200" dirty="0">
                <a:solidFill>
                  <a:schemeClr val="accent6">
                    <a:lumMod val="50000"/>
                  </a:schemeClr>
                </a:solidFill>
              </a:rPr>
              <a:t>A master stormwater system will be engineered throughout the community</a:t>
            </a:r>
          </a:p>
          <a:p>
            <a:pPr marL="285750" indent="-285750">
              <a:buFont typeface="Arial" panose="020B0604020202020204" pitchFamily="34" charset="0"/>
              <a:buChar char="•"/>
            </a:pPr>
            <a:r>
              <a:rPr lang="en-US" sz="2200" dirty="0">
                <a:solidFill>
                  <a:schemeClr val="accent6">
                    <a:lumMod val="50000"/>
                  </a:schemeClr>
                </a:solidFill>
              </a:rPr>
              <a:t>The Special Taxing District is intended to own and maintain the facilities – This reduces the burden of maintaining a stormwater system by the City of Palm Coast</a:t>
            </a:r>
          </a:p>
          <a:p>
            <a:pPr marL="285750" indent="-285750">
              <a:buFont typeface="Arial" panose="020B0604020202020204" pitchFamily="34" charset="0"/>
              <a:buChar char="•"/>
            </a:pPr>
            <a:endParaRPr lang="en-US" sz="2200" dirty="0">
              <a:solidFill>
                <a:schemeClr val="accent6">
                  <a:lumMod val="50000"/>
                </a:schemeClr>
              </a:solidFill>
            </a:endParaRPr>
          </a:p>
          <a:p>
            <a:r>
              <a:rPr lang="en-US" sz="2200" b="1" dirty="0">
                <a:solidFill>
                  <a:schemeClr val="accent6">
                    <a:lumMod val="50000"/>
                  </a:schemeClr>
                </a:solidFill>
              </a:rPr>
              <a:t>Public School Facilities:</a:t>
            </a:r>
          </a:p>
          <a:p>
            <a:pPr marL="342900" indent="-342900">
              <a:buFont typeface="Arial" panose="020B0604020202020204" pitchFamily="34" charset="0"/>
              <a:buChar char="•"/>
            </a:pPr>
            <a:r>
              <a:rPr lang="en-US" sz="2200" dirty="0">
                <a:solidFill>
                  <a:schemeClr val="accent6">
                    <a:lumMod val="50000"/>
                  </a:schemeClr>
                </a:solidFill>
              </a:rPr>
              <a:t>The School District has multiple sources for the construction of public-school facilities</a:t>
            </a:r>
          </a:p>
          <a:p>
            <a:pPr marL="342900" indent="-342900">
              <a:buFont typeface="Arial" panose="020B0604020202020204" pitchFamily="34" charset="0"/>
              <a:buChar char="•"/>
            </a:pPr>
            <a:r>
              <a:rPr lang="en-US" sz="2200" dirty="0">
                <a:solidFill>
                  <a:schemeClr val="accent6">
                    <a:lumMod val="50000"/>
                  </a:schemeClr>
                </a:solidFill>
              </a:rPr>
              <a:t>Impact fees, a portion of property tax and a portion of sales tax collected are dedicated towards the construction of school facilities and estimated to be $466M</a:t>
            </a:r>
          </a:p>
          <a:p>
            <a:pPr marL="342900" indent="-342900">
              <a:buFont typeface="Arial" panose="020B0604020202020204" pitchFamily="34" charset="0"/>
              <a:buChar char="•"/>
            </a:pPr>
            <a:r>
              <a:rPr lang="en-US" sz="2200" dirty="0">
                <a:solidFill>
                  <a:schemeClr val="accent6">
                    <a:lumMod val="50000"/>
                  </a:schemeClr>
                </a:solidFill>
              </a:rPr>
              <a:t>The School District has an estimated $361M of net benefit after the school facility costs</a:t>
            </a:r>
          </a:p>
          <a:p>
            <a:endParaRPr lang="en-US" sz="2200" dirty="0"/>
          </a:p>
        </p:txBody>
      </p:sp>
    </p:spTree>
    <p:extLst>
      <p:ext uri="{BB962C8B-B14F-4D97-AF65-F5344CB8AC3E}">
        <p14:creationId xmlns:p14="http://schemas.microsoft.com/office/powerpoint/2010/main" val="1324053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8A119E-98E8-7876-76BF-A8AC9C3D41EF}"/>
              </a:ext>
            </a:extLst>
          </p:cNvPr>
          <p:cNvSpPr/>
          <p:nvPr/>
        </p:nvSpPr>
        <p:spPr>
          <a:xfrm>
            <a:off x="10647679" y="439025"/>
            <a:ext cx="4897121" cy="1212427"/>
          </a:xfrm>
          <a:prstGeom prst="rect">
            <a:avLst/>
          </a:prstGeom>
          <a:solidFill>
            <a:srgbClr val="294634"/>
          </a:solidFill>
          <a:ln>
            <a:noFill/>
          </a:ln>
          <a:effectLst>
            <a:outerShdw blurRad="139700" dist="38100" dir="2700000" algn="tl" rotWithShape="0">
              <a:prstClr val="black">
                <a:alpha val="4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1D8AA07A-338E-FF1C-FE32-6C09914DAEDF}"/>
              </a:ext>
            </a:extLst>
          </p:cNvPr>
          <p:cNvSpPr>
            <a:spLocks noGrp="1"/>
          </p:cNvSpPr>
          <p:nvPr>
            <p:ph type="title"/>
          </p:nvPr>
        </p:nvSpPr>
        <p:spPr>
          <a:xfrm>
            <a:off x="10695092" y="566687"/>
            <a:ext cx="4849708" cy="957105"/>
          </a:xfrm>
        </p:spPr>
        <p:txBody>
          <a:bodyPr/>
          <a:lstStyle/>
          <a:p>
            <a:pPr algn="ctr"/>
            <a:r>
              <a:rPr lang="en-US" sz="3600" dirty="0">
                <a:solidFill>
                  <a:schemeClr val="bg1"/>
                </a:solidFill>
                <a:latin typeface="Arial" panose="020B0604020202020204" pitchFamily="34" charset="0"/>
                <a:cs typeface="Arial" panose="020B0604020202020204" pitchFamily="34" charset="0"/>
              </a:rPr>
              <a:t>Agenda</a:t>
            </a:r>
          </a:p>
        </p:txBody>
      </p:sp>
      <p:sp>
        <p:nvSpPr>
          <p:cNvPr id="3" name="Content Placeholder 2">
            <a:extLst>
              <a:ext uri="{FF2B5EF4-FFF2-40B4-BE49-F238E27FC236}">
                <a16:creationId xmlns:a16="http://schemas.microsoft.com/office/drawing/2014/main" id="{5A07F0E8-3483-EE8F-3440-84743B3AC1F0}"/>
              </a:ext>
            </a:extLst>
          </p:cNvPr>
          <p:cNvSpPr>
            <a:spLocks noGrp="1"/>
          </p:cNvSpPr>
          <p:nvPr>
            <p:ph idx="1"/>
          </p:nvPr>
        </p:nvSpPr>
        <p:spPr>
          <a:xfrm>
            <a:off x="434240" y="1704608"/>
            <a:ext cx="14676318" cy="6804642"/>
          </a:xfrm>
        </p:spPr>
        <p:txBody>
          <a:bodyPr>
            <a:normAutofit lnSpcReduction="10000"/>
          </a:bodyPr>
          <a:lstStyle/>
          <a:p>
            <a:pPr>
              <a:lnSpc>
                <a:spcPct val="150000"/>
              </a:lnSpc>
              <a:spcBef>
                <a:spcPts val="0"/>
              </a:spcBef>
            </a:pPr>
            <a:r>
              <a:rPr lang="en-US" sz="3200" b="1" dirty="0">
                <a:solidFill>
                  <a:schemeClr val="accent6">
                    <a:lumMod val="50000"/>
                  </a:schemeClr>
                </a:solidFill>
                <a:latin typeface="Arial" panose="020B0604020202020204" pitchFamily="34" charset="0"/>
                <a:cs typeface="Arial" panose="020B0604020202020204" pitchFamily="34" charset="0"/>
              </a:rPr>
              <a:t>Components of a Master Plan.</a:t>
            </a:r>
          </a:p>
          <a:p>
            <a:pPr lvl="1">
              <a:lnSpc>
                <a:spcPct val="150000"/>
              </a:lnSpc>
              <a:spcBef>
                <a:spcPts val="0"/>
              </a:spcBef>
            </a:pPr>
            <a:r>
              <a:rPr lang="en-US" sz="2800" dirty="0">
                <a:solidFill>
                  <a:schemeClr val="accent6">
                    <a:lumMod val="50000"/>
                  </a:schemeClr>
                </a:solidFill>
                <a:latin typeface="Arial" panose="020B0604020202020204" pitchFamily="34" charset="0"/>
                <a:cs typeface="Arial" panose="020B0604020202020204" pitchFamily="34" charset="0"/>
              </a:rPr>
              <a:t>Regional Greenway/Wildlife Corridor Connectivity</a:t>
            </a:r>
          </a:p>
          <a:p>
            <a:pPr lvl="1">
              <a:lnSpc>
                <a:spcPct val="150000"/>
              </a:lnSpc>
              <a:spcBef>
                <a:spcPts val="0"/>
              </a:spcBef>
            </a:pPr>
            <a:r>
              <a:rPr lang="en-US" sz="2800" dirty="0">
                <a:solidFill>
                  <a:schemeClr val="accent6">
                    <a:lumMod val="50000"/>
                  </a:schemeClr>
                </a:solidFill>
                <a:latin typeface="Arial" panose="020B0604020202020204" pitchFamily="34" charset="0"/>
                <a:cs typeface="Arial" panose="020B0604020202020204" pitchFamily="34" charset="0"/>
              </a:rPr>
              <a:t>Regional Mobility Connectivity</a:t>
            </a:r>
          </a:p>
          <a:p>
            <a:pPr lvl="1">
              <a:lnSpc>
                <a:spcPct val="150000"/>
              </a:lnSpc>
              <a:spcBef>
                <a:spcPts val="0"/>
              </a:spcBef>
            </a:pPr>
            <a:r>
              <a:rPr lang="en-US" sz="2800" dirty="0">
                <a:solidFill>
                  <a:schemeClr val="accent6">
                    <a:lumMod val="50000"/>
                  </a:schemeClr>
                </a:solidFill>
                <a:latin typeface="Arial" panose="020B0604020202020204" pitchFamily="34" charset="0"/>
                <a:cs typeface="Arial" panose="020B0604020202020204" pitchFamily="34" charset="0"/>
              </a:rPr>
              <a:t>Constraints &amp; Opportunities</a:t>
            </a:r>
          </a:p>
          <a:p>
            <a:pPr lvl="1">
              <a:lnSpc>
                <a:spcPct val="150000"/>
              </a:lnSpc>
              <a:spcBef>
                <a:spcPts val="0"/>
              </a:spcBef>
            </a:pPr>
            <a:r>
              <a:rPr lang="en-US" sz="2800" dirty="0">
                <a:solidFill>
                  <a:schemeClr val="accent6">
                    <a:lumMod val="50000"/>
                  </a:schemeClr>
                </a:solidFill>
                <a:latin typeface="Arial" panose="020B0604020202020204" pitchFamily="34" charset="0"/>
                <a:cs typeface="Arial" panose="020B0604020202020204" pitchFamily="34" charset="0"/>
              </a:rPr>
              <a:t>Encourage Smart Growth</a:t>
            </a:r>
          </a:p>
          <a:p>
            <a:pPr lvl="1">
              <a:lnSpc>
                <a:spcPct val="160000"/>
              </a:lnSpc>
              <a:spcBef>
                <a:spcPts val="0"/>
              </a:spcBef>
            </a:pPr>
            <a:r>
              <a:rPr lang="en-US" sz="2800" dirty="0">
                <a:solidFill>
                  <a:schemeClr val="accent6">
                    <a:lumMod val="50000"/>
                  </a:schemeClr>
                </a:solidFill>
              </a:rPr>
              <a:t>Loop Road/Utilities and Water Supply </a:t>
            </a:r>
          </a:p>
          <a:p>
            <a:pPr marL="460375" lvl="1" indent="-334963">
              <a:lnSpc>
                <a:spcPct val="150000"/>
              </a:lnSpc>
              <a:spcBef>
                <a:spcPts val="0"/>
              </a:spcBef>
            </a:pPr>
            <a:r>
              <a:rPr lang="en-US" sz="3200" b="1" dirty="0">
                <a:solidFill>
                  <a:schemeClr val="accent6">
                    <a:lumMod val="50000"/>
                  </a:schemeClr>
                </a:solidFill>
                <a:latin typeface="Arial" panose="020B0604020202020204" pitchFamily="34" charset="0"/>
                <a:cs typeface="Arial" panose="020B0604020202020204" pitchFamily="34" charset="0"/>
              </a:rPr>
              <a:t>Annexation</a:t>
            </a:r>
          </a:p>
          <a:p>
            <a:pPr marL="460375" lvl="1" indent="-334963">
              <a:lnSpc>
                <a:spcPct val="150000"/>
              </a:lnSpc>
              <a:spcBef>
                <a:spcPts val="0"/>
              </a:spcBef>
            </a:pPr>
            <a:r>
              <a:rPr lang="en-US" sz="3200" b="1" dirty="0">
                <a:solidFill>
                  <a:schemeClr val="accent6">
                    <a:lumMod val="50000"/>
                  </a:schemeClr>
                </a:solidFill>
                <a:latin typeface="Arial" panose="020B0604020202020204" pitchFamily="34" charset="0"/>
                <a:cs typeface="Arial" panose="020B0604020202020204" pitchFamily="34" charset="0"/>
              </a:rPr>
              <a:t>City Initiated Future Land Use Map Change</a:t>
            </a:r>
          </a:p>
          <a:p>
            <a:pPr marL="460375" lvl="1" indent="-334963">
              <a:lnSpc>
                <a:spcPct val="150000"/>
              </a:lnSpc>
              <a:spcBef>
                <a:spcPts val="0"/>
              </a:spcBef>
            </a:pPr>
            <a:r>
              <a:rPr lang="en-US" sz="3200" b="1" dirty="0">
                <a:solidFill>
                  <a:schemeClr val="accent6">
                    <a:lumMod val="50000"/>
                  </a:schemeClr>
                </a:solidFill>
                <a:latin typeface="Arial" panose="020B0604020202020204" pitchFamily="34" charset="0"/>
                <a:cs typeface="Arial" panose="020B0604020202020204" pitchFamily="34" charset="0"/>
              </a:rPr>
              <a:t>MPD Agreement </a:t>
            </a:r>
          </a:p>
          <a:p>
            <a:pPr marL="460375" lvl="1" indent="-334963">
              <a:lnSpc>
                <a:spcPct val="150000"/>
              </a:lnSpc>
              <a:spcBef>
                <a:spcPts val="0"/>
              </a:spcBef>
            </a:pPr>
            <a:r>
              <a:rPr lang="en-US" sz="3200" b="1" dirty="0">
                <a:solidFill>
                  <a:schemeClr val="accent6">
                    <a:lumMod val="50000"/>
                  </a:schemeClr>
                </a:solidFill>
              </a:rPr>
              <a:t>Benefits</a:t>
            </a:r>
            <a:endParaRPr lang="en-US" sz="3200" b="1" dirty="0">
              <a:solidFill>
                <a:schemeClr val="accent6">
                  <a:lumMod val="50000"/>
                </a:schemeClr>
              </a:solidFill>
              <a:latin typeface="Arial" panose="020B0604020202020204" pitchFamily="34" charset="0"/>
              <a:cs typeface="Arial" panose="020B0604020202020204" pitchFamily="34" charset="0"/>
            </a:endParaRPr>
          </a:p>
          <a:p>
            <a:pPr marL="460375" lvl="1" indent="-334963">
              <a:lnSpc>
                <a:spcPct val="110000"/>
              </a:lnSpc>
              <a:spcBef>
                <a:spcPts val="0"/>
              </a:spcBef>
            </a:pPr>
            <a:endParaRPr lang="en-US" sz="3200" b="1" dirty="0">
              <a:solidFill>
                <a:schemeClr val="accent6">
                  <a:lumMod val="50000"/>
                </a:schemeClr>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59ACBCBC-B039-3BAA-3B76-40E50BDCD6ED}"/>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C766C6-9936-49DA-A4BF-02C40CCFDDB2}" type="slidenum">
              <a:rPr kumimoji="0" lang="en-US" sz="176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76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43818130"/>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168D705-32E9-8593-99EF-65D9CC005320}"/>
              </a:ext>
            </a:extLst>
          </p:cNvPr>
          <p:cNvPicPr>
            <a:picLocks noChangeAspect="1"/>
          </p:cNvPicPr>
          <p:nvPr/>
        </p:nvPicPr>
        <p:blipFill>
          <a:blip r:embed="rId2"/>
          <a:stretch>
            <a:fillRect/>
          </a:stretch>
        </p:blipFill>
        <p:spPr>
          <a:xfrm>
            <a:off x="1002453" y="0"/>
            <a:ext cx="13539893" cy="8761107"/>
          </a:xfrm>
          <a:prstGeom prst="rect">
            <a:avLst/>
          </a:prstGeom>
        </p:spPr>
      </p:pic>
      <p:sp>
        <p:nvSpPr>
          <p:cNvPr id="4" name="Slide Number Placeholder 3">
            <a:extLst>
              <a:ext uri="{FF2B5EF4-FFF2-40B4-BE49-F238E27FC236}">
                <a16:creationId xmlns:a16="http://schemas.microsoft.com/office/drawing/2014/main" id="{2B251A6C-E471-4A2F-7404-BF095637A80A}"/>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C766C6-9936-49DA-A4BF-02C40CCFDDB2}" type="slidenum">
              <a:rPr kumimoji="0" lang="en-US" sz="176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76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Rectangle 5">
            <a:extLst>
              <a:ext uri="{FF2B5EF4-FFF2-40B4-BE49-F238E27FC236}">
                <a16:creationId xmlns:a16="http://schemas.microsoft.com/office/drawing/2014/main" id="{69A0D85F-18F5-8D14-F3D6-46FF90B41250}"/>
              </a:ext>
            </a:extLst>
          </p:cNvPr>
          <p:cNvSpPr/>
          <p:nvPr/>
        </p:nvSpPr>
        <p:spPr>
          <a:xfrm>
            <a:off x="5770880" y="1646345"/>
            <a:ext cx="9773919" cy="1212427"/>
          </a:xfrm>
          <a:prstGeom prst="rect">
            <a:avLst/>
          </a:prstGeom>
          <a:solidFill>
            <a:srgbClr val="294634"/>
          </a:solidFill>
          <a:ln>
            <a:noFill/>
          </a:ln>
          <a:effectLst>
            <a:outerShdw blurRad="139700" dist="38100" dir="2700000" algn="tl" rotWithShape="0">
              <a:prstClr val="black">
                <a:alpha val="4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Title 1">
            <a:extLst>
              <a:ext uri="{FF2B5EF4-FFF2-40B4-BE49-F238E27FC236}">
                <a16:creationId xmlns:a16="http://schemas.microsoft.com/office/drawing/2014/main" id="{A71E9BCC-E17D-DBB1-AEEC-E6998D7AF235}"/>
              </a:ext>
            </a:extLst>
          </p:cNvPr>
          <p:cNvSpPr txBox="1">
            <a:spLocks/>
          </p:cNvSpPr>
          <p:nvPr/>
        </p:nvSpPr>
        <p:spPr>
          <a:xfrm>
            <a:off x="6190826" y="1646346"/>
            <a:ext cx="9353973" cy="1212426"/>
          </a:xfrm>
          <a:prstGeom prst="rect">
            <a:avLst/>
          </a:prstGeom>
        </p:spPr>
        <p:txBody>
          <a:bodyPr vert="horz" lIns="91440" tIns="45720" rIns="91440" bIns="45720" rtlCol="0" anchor="ctr">
            <a:noAutofit/>
          </a:bodyPr>
          <a:lstStyle>
            <a:lvl1pPr algn="l" defTabSz="1341150" rtl="0" eaLnBrk="1" latinLnBrk="0" hangingPunct="1">
              <a:lnSpc>
                <a:spcPct val="90000"/>
              </a:lnSpc>
              <a:spcBef>
                <a:spcPct val="0"/>
              </a:spcBef>
              <a:buNone/>
              <a:defRPr sz="6000" b="1"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1341150" rtl="0" eaLnBrk="1" fontAlgn="auto" latinLnBrk="0" hangingPunct="1">
              <a:lnSpc>
                <a:spcPct val="90000"/>
              </a:lnSpc>
              <a:spcBef>
                <a:spcPct val="0"/>
              </a:spcBef>
              <a:spcAft>
                <a:spcPts val="0"/>
              </a:spcAft>
              <a:buClrTx/>
              <a:buSzTx/>
              <a:buFontTx/>
              <a:buNone/>
              <a:tabLst/>
              <a:defRPr/>
            </a:pPr>
            <a:r>
              <a:rPr kumimoji="0" lang="en-US" sz="3300" b="0" i="0" u="none" strike="noStrike" kern="1200" cap="none" spc="0" normalizeH="0" baseline="0" noProof="0" dirty="0">
                <a:ln>
                  <a:noFill/>
                </a:ln>
                <a:solidFill>
                  <a:prstClr val="white"/>
                </a:solidFill>
                <a:effectLst/>
                <a:uLnTx/>
                <a:uFillTx/>
                <a:latin typeface="Garamond" panose="02020404030301010803" pitchFamily="18" charset="0"/>
                <a:ea typeface="+mj-ea"/>
                <a:cs typeface="Arial" panose="020B0604020202020204" pitchFamily="34" charset="0"/>
              </a:rPr>
              <a:t>Sustainable Harmony: </a:t>
            </a:r>
            <a:br>
              <a:rPr kumimoji="0" lang="en-US" sz="3300" b="0" i="0" u="none" strike="noStrike" kern="1200" cap="none" spc="0" normalizeH="0" baseline="0" noProof="0" dirty="0">
                <a:ln>
                  <a:noFill/>
                </a:ln>
                <a:solidFill>
                  <a:prstClr val="white"/>
                </a:solidFill>
                <a:effectLst/>
                <a:uLnTx/>
                <a:uFillTx/>
                <a:latin typeface="Garamond" panose="02020404030301010803" pitchFamily="18" charset="0"/>
                <a:ea typeface="+mj-ea"/>
                <a:cs typeface="Arial" panose="020B0604020202020204" pitchFamily="34" charset="0"/>
              </a:rPr>
            </a:br>
            <a:r>
              <a:rPr kumimoji="0" lang="en-US" sz="3300" b="0" i="0" u="none" strike="noStrike" kern="1200" cap="none" spc="0" normalizeH="0" baseline="0" noProof="0" dirty="0">
                <a:ln>
                  <a:noFill/>
                </a:ln>
                <a:solidFill>
                  <a:prstClr val="white"/>
                </a:solidFill>
                <a:effectLst/>
                <a:uLnTx/>
                <a:uFillTx/>
                <a:latin typeface="Garamond" panose="02020404030301010803" pitchFamily="18" charset="0"/>
                <a:ea typeface="+mj-ea"/>
                <a:cs typeface="Arial" panose="020B0604020202020204" pitchFamily="34" charset="0"/>
              </a:rPr>
              <a:t>Where Nature Meets Community</a:t>
            </a:r>
            <a:endParaRPr kumimoji="0" lang="en-US" sz="3300" b="0" i="0" u="none" strike="noStrike" kern="1200" cap="none" spc="0" normalizeH="0" baseline="0" noProof="0" dirty="0">
              <a:ln>
                <a:noFill/>
              </a:ln>
              <a:solidFill>
                <a:srgbClr val="196B24">
                  <a:lumMod val="75000"/>
                </a:srgbClr>
              </a:solidFill>
              <a:effectLst/>
              <a:uLnTx/>
              <a:uFillTx/>
              <a:latin typeface="Garamond" panose="02020404030301010803" pitchFamily="18" charset="0"/>
              <a:ea typeface="+mj-ea"/>
              <a:cs typeface="Arial" panose="020B0604020202020204" pitchFamily="34" charset="0"/>
            </a:endParaRPr>
          </a:p>
        </p:txBody>
      </p:sp>
    </p:spTree>
    <p:extLst>
      <p:ext uri="{BB962C8B-B14F-4D97-AF65-F5344CB8AC3E}">
        <p14:creationId xmlns:p14="http://schemas.microsoft.com/office/powerpoint/2010/main" val="1893670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780D807-713C-66AF-4371-E4A1D6DE0009}"/>
              </a:ext>
            </a:extLst>
          </p:cNvPr>
          <p:cNvSpPr/>
          <p:nvPr/>
        </p:nvSpPr>
        <p:spPr>
          <a:xfrm>
            <a:off x="8011526" y="650665"/>
            <a:ext cx="7533273" cy="1212427"/>
          </a:xfrm>
          <a:prstGeom prst="rect">
            <a:avLst/>
          </a:prstGeom>
          <a:solidFill>
            <a:srgbClr val="294634"/>
          </a:solidFill>
          <a:ln>
            <a:noFill/>
          </a:ln>
          <a:effectLst>
            <a:outerShdw blurRad="139700" dist="38100" dir="2700000" algn="tl" rotWithShape="0">
              <a:prstClr val="black">
                <a:alpha val="4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9" name="Content Placeholder 8">
            <a:extLst>
              <a:ext uri="{FF2B5EF4-FFF2-40B4-BE49-F238E27FC236}">
                <a16:creationId xmlns:a16="http://schemas.microsoft.com/office/drawing/2014/main" id="{8C1AAF68-23CA-71C2-3FE3-CD0644BC4ACC}"/>
              </a:ext>
            </a:extLst>
          </p:cNvPr>
          <p:cNvPicPr>
            <a:picLocks noGrp="1" noChangeAspect="1"/>
          </p:cNvPicPr>
          <p:nvPr>
            <p:ph idx="1"/>
          </p:nvPr>
        </p:nvPicPr>
        <p:blipFill>
          <a:blip r:embed="rId3"/>
          <a:stretch>
            <a:fillRect/>
          </a:stretch>
        </p:blipFill>
        <p:spPr>
          <a:xfrm>
            <a:off x="474134" y="0"/>
            <a:ext cx="6996701" cy="8760478"/>
          </a:xfrm>
          <a:prstGeom prst="rect">
            <a:avLst/>
          </a:prstGeom>
        </p:spPr>
      </p:pic>
      <p:sp>
        <p:nvSpPr>
          <p:cNvPr id="3" name="Title 1">
            <a:extLst>
              <a:ext uri="{FF2B5EF4-FFF2-40B4-BE49-F238E27FC236}">
                <a16:creationId xmlns:a16="http://schemas.microsoft.com/office/drawing/2014/main" id="{3EE542E3-28A7-A2F2-63D9-C98751EED28C}"/>
              </a:ext>
            </a:extLst>
          </p:cNvPr>
          <p:cNvSpPr txBox="1">
            <a:spLocks/>
          </p:cNvSpPr>
          <p:nvPr/>
        </p:nvSpPr>
        <p:spPr>
          <a:xfrm>
            <a:off x="8011526" y="650666"/>
            <a:ext cx="7533274" cy="1212426"/>
          </a:xfrm>
          <a:prstGeom prst="rect">
            <a:avLst/>
          </a:prstGeom>
        </p:spPr>
        <p:txBody>
          <a:bodyPr vert="horz" lIns="91440" tIns="45720" rIns="91440" bIns="45720" rtlCol="0" anchor="ctr">
            <a:noAutofit/>
          </a:bodyPr>
          <a:lstStyle>
            <a:lvl1pPr algn="l" defTabSz="1341150" rtl="0" eaLnBrk="1" latinLnBrk="0" hangingPunct="1">
              <a:lnSpc>
                <a:spcPct val="90000"/>
              </a:lnSpc>
              <a:spcBef>
                <a:spcPct val="0"/>
              </a:spcBef>
              <a:buNone/>
              <a:defRPr sz="6000" b="1"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134115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Regional Context</a:t>
            </a:r>
            <a:endParaRPr kumimoji="0" lang="en-US" sz="3200" b="1" i="0" u="none" strike="noStrike" kern="1200" cap="none" spc="0" normalizeH="0" baseline="0" noProof="0" dirty="0">
              <a:ln>
                <a:noFill/>
              </a:ln>
              <a:solidFill>
                <a:srgbClr val="196B24">
                  <a:lumMod val="75000"/>
                </a:srgbClr>
              </a:solidFill>
              <a:effectLst/>
              <a:uLnTx/>
              <a:uFillTx/>
              <a:latin typeface="Arial" panose="020B0604020202020204" pitchFamily="34" charset="0"/>
              <a:ea typeface="+mj-ea"/>
              <a:cs typeface="Arial" panose="020B0604020202020204" pitchFamily="34" charset="0"/>
            </a:endParaRPr>
          </a:p>
        </p:txBody>
      </p:sp>
      <p:sp>
        <p:nvSpPr>
          <p:cNvPr id="5" name="Slide Number Placeholder 4">
            <a:extLst>
              <a:ext uri="{FF2B5EF4-FFF2-40B4-BE49-F238E27FC236}">
                <a16:creationId xmlns:a16="http://schemas.microsoft.com/office/drawing/2014/main" id="{35CED917-A6A2-C4B8-BE9D-4F997ECAA305}"/>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C766C6-9936-49DA-A4BF-02C40CCFDDB2}" type="slidenum">
              <a:rPr kumimoji="0" lang="en-US" sz="176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76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Content Placeholder 2">
            <a:extLst>
              <a:ext uri="{FF2B5EF4-FFF2-40B4-BE49-F238E27FC236}">
                <a16:creationId xmlns:a16="http://schemas.microsoft.com/office/drawing/2014/main" id="{79BE9061-F969-BC10-87D6-EC2773788CF0}"/>
              </a:ext>
            </a:extLst>
          </p:cNvPr>
          <p:cNvSpPr txBox="1">
            <a:spLocks/>
          </p:cNvSpPr>
          <p:nvPr/>
        </p:nvSpPr>
        <p:spPr>
          <a:xfrm>
            <a:off x="7470835" y="2472267"/>
            <a:ext cx="8073964" cy="4687148"/>
          </a:xfrm>
          <a:prstGeom prst="rect">
            <a:avLst/>
          </a:prstGeom>
        </p:spPr>
        <p:txBody>
          <a:bodyPr vert="horz" lIns="91440" tIns="45720" rIns="91440" bIns="45720" rtlCol="0">
            <a:normAutofit fontScale="70000" lnSpcReduction="20000"/>
          </a:bodyPr>
          <a:lstStyle>
            <a:lvl1pPr marL="335288" indent="-335288" algn="l" defTabSz="1341150" rtl="0" eaLnBrk="1" latinLnBrk="0" hangingPunct="1">
              <a:lnSpc>
                <a:spcPct val="90000"/>
              </a:lnSpc>
              <a:spcBef>
                <a:spcPts val="1467"/>
              </a:spcBef>
              <a:buFont typeface="Arial" panose="020B0604020202020204" pitchFamily="34" charset="0"/>
              <a:buChar char="•"/>
              <a:defRPr sz="4107" kern="1200">
                <a:solidFill>
                  <a:schemeClr val="tx1"/>
                </a:solidFill>
                <a:latin typeface="Arial" panose="020B0604020202020204" pitchFamily="34" charset="0"/>
                <a:ea typeface="+mn-ea"/>
                <a:cs typeface="Arial" panose="020B0604020202020204" pitchFamily="34" charset="0"/>
              </a:defRPr>
            </a:lvl1pPr>
            <a:lvl2pPr marL="1005863" indent="-335288" algn="l" defTabSz="1341150" rtl="0" eaLnBrk="1" latinLnBrk="0" hangingPunct="1">
              <a:lnSpc>
                <a:spcPct val="90000"/>
              </a:lnSpc>
              <a:spcBef>
                <a:spcPts val="733"/>
              </a:spcBef>
              <a:buFont typeface="Arial" panose="020B0604020202020204" pitchFamily="34" charset="0"/>
              <a:buChar char="•"/>
              <a:defRPr sz="3520" kern="1200">
                <a:solidFill>
                  <a:schemeClr val="tx1"/>
                </a:solidFill>
                <a:latin typeface="Arial" panose="020B0604020202020204" pitchFamily="34" charset="0"/>
                <a:ea typeface="+mn-ea"/>
                <a:cs typeface="Arial" panose="020B0604020202020204" pitchFamily="34" charset="0"/>
              </a:defRPr>
            </a:lvl2pPr>
            <a:lvl3pPr marL="1676438" indent="-335288" algn="l" defTabSz="1341150" rtl="0" eaLnBrk="1" latinLnBrk="0" hangingPunct="1">
              <a:lnSpc>
                <a:spcPct val="90000"/>
              </a:lnSpc>
              <a:spcBef>
                <a:spcPts val="733"/>
              </a:spcBef>
              <a:buFont typeface="Arial" panose="020B0604020202020204" pitchFamily="34" charset="0"/>
              <a:buChar char="•"/>
              <a:defRPr sz="2933" kern="1200">
                <a:solidFill>
                  <a:schemeClr val="tx1"/>
                </a:solidFill>
                <a:latin typeface="Arial" panose="020B0604020202020204" pitchFamily="34" charset="0"/>
                <a:ea typeface="+mn-ea"/>
                <a:cs typeface="Arial" panose="020B0604020202020204" pitchFamily="34" charset="0"/>
              </a:defRPr>
            </a:lvl3pPr>
            <a:lvl4pPr marL="2347013"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Arial" panose="020B0604020202020204" pitchFamily="34" charset="0"/>
                <a:ea typeface="+mn-ea"/>
                <a:cs typeface="Arial" panose="020B0604020202020204" pitchFamily="34" charset="0"/>
              </a:defRPr>
            </a:lvl4pPr>
            <a:lvl5pPr marL="3017589"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Arial" panose="020B0604020202020204" pitchFamily="34" charset="0"/>
                <a:ea typeface="+mn-ea"/>
                <a:cs typeface="Arial" panose="020B0604020202020204" pitchFamily="34" charset="0"/>
              </a:defRPr>
            </a:lvl5pPr>
            <a:lvl6pPr marL="3688164"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6pPr>
            <a:lvl7pPr marL="4358739"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7pPr>
            <a:lvl8pPr marL="5029314"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8pPr>
            <a:lvl9pPr marL="5699890"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9pPr>
          </a:lstStyle>
          <a:p>
            <a:pPr marL="0" marR="0" lvl="0" indent="0" algn="ctr" defTabSz="1341150" rtl="0" eaLnBrk="1" fontAlgn="auto" latinLnBrk="0" hangingPunct="1">
              <a:lnSpc>
                <a:spcPct val="150000"/>
              </a:lnSpc>
              <a:spcBef>
                <a:spcPts val="1200"/>
              </a:spcBef>
              <a:spcAft>
                <a:spcPts val="600"/>
              </a:spcAft>
              <a:buClrTx/>
              <a:buSzTx/>
              <a:buFont typeface="Arial" panose="020B0604020202020204" pitchFamily="34" charset="0"/>
              <a:buNone/>
              <a:tabLst/>
              <a:defRPr/>
            </a:pPr>
            <a:r>
              <a:rPr kumimoji="0" lang="en-US" sz="3800" b="1" i="0" u="none" strike="noStrike" kern="1200" cap="none" spc="0" normalizeH="0" baseline="0" noProof="0" dirty="0">
                <a:ln>
                  <a:noFill/>
                </a:ln>
                <a:solidFill>
                  <a:srgbClr val="4EA72E">
                    <a:lumMod val="50000"/>
                  </a:srgbClr>
                </a:solidFill>
                <a:effectLst/>
                <a:uLnTx/>
                <a:uFillTx/>
                <a:latin typeface="Arial" panose="020B0604020202020204" pitchFamily="34" charset="0"/>
                <a:ea typeface="+mn-ea"/>
                <a:cs typeface="Arial" panose="020B0604020202020204" pitchFamily="34" charset="0"/>
              </a:rPr>
              <a:t>Primary defining components of a Master Plan:</a:t>
            </a:r>
          </a:p>
          <a:p>
            <a:pPr marL="0" marR="0" lvl="0" indent="0" algn="ctr" defTabSz="1341150" rtl="0" eaLnBrk="1" fontAlgn="auto" latinLnBrk="0" hangingPunct="1">
              <a:lnSpc>
                <a:spcPct val="150000"/>
              </a:lnSpc>
              <a:spcBef>
                <a:spcPts val="1200"/>
              </a:spcBef>
              <a:spcAft>
                <a:spcPts val="600"/>
              </a:spcAft>
              <a:buClrTx/>
              <a:buSzTx/>
              <a:buFont typeface="Arial" panose="020B0604020202020204" pitchFamily="34" charset="0"/>
              <a:buNone/>
              <a:tabLst/>
              <a:defRPr/>
            </a:pPr>
            <a:endParaRPr kumimoji="0" lang="en-US" sz="1300" b="1" i="0" u="none" strike="noStrike" kern="1200" cap="none" spc="0" normalizeH="0" baseline="0" noProof="0" dirty="0">
              <a:ln>
                <a:noFill/>
              </a:ln>
              <a:solidFill>
                <a:srgbClr val="4EA72E">
                  <a:lumMod val="50000"/>
                </a:srgbClr>
              </a:solidFill>
              <a:effectLst/>
              <a:uLnTx/>
              <a:uFillTx/>
              <a:latin typeface="Arial" panose="020B0604020202020204" pitchFamily="34" charset="0"/>
              <a:ea typeface="+mn-ea"/>
              <a:cs typeface="Arial" panose="020B0604020202020204" pitchFamily="34" charset="0"/>
            </a:endParaRPr>
          </a:p>
          <a:p>
            <a:pPr marL="630238" lvl="2" indent="0">
              <a:lnSpc>
                <a:spcPct val="120000"/>
              </a:lnSpc>
              <a:spcBef>
                <a:spcPts val="600"/>
              </a:spcBef>
              <a:buNone/>
              <a:defRPr/>
            </a:pPr>
            <a:r>
              <a:rPr lang="en-US" sz="3200" dirty="0">
                <a:solidFill>
                  <a:srgbClr val="4EA72E">
                    <a:lumMod val="50000"/>
                  </a:srgbClr>
                </a:solidFill>
              </a:rPr>
              <a:t> </a:t>
            </a:r>
            <a:r>
              <a:rPr lang="en-US" sz="3200" b="1" dirty="0">
                <a:solidFill>
                  <a:srgbClr val="4EA72E">
                    <a:lumMod val="50000"/>
                  </a:srgbClr>
                </a:solidFill>
              </a:rPr>
              <a:t>1. Regional Greenway &amp; Open Space Connectivity</a:t>
            </a:r>
          </a:p>
          <a:p>
            <a:pPr marL="1658938" lvl="2" indent="-344488">
              <a:lnSpc>
                <a:spcPct val="120000"/>
              </a:lnSpc>
              <a:spcBef>
                <a:spcPts val="600"/>
              </a:spcBef>
              <a:defRPr/>
            </a:pPr>
            <a:r>
              <a:rPr lang="en-US" sz="2900" dirty="0">
                <a:solidFill>
                  <a:srgbClr val="4EA72E">
                    <a:lumMod val="50000"/>
                  </a:srgbClr>
                </a:solidFill>
              </a:rPr>
              <a:t>Florida Wildlife Corridor Connections</a:t>
            </a:r>
          </a:p>
          <a:p>
            <a:pPr marL="1658938" lvl="2" indent="-344488">
              <a:lnSpc>
                <a:spcPct val="120000"/>
              </a:lnSpc>
              <a:spcBef>
                <a:spcPts val="600"/>
              </a:spcBef>
              <a:defRPr/>
            </a:pPr>
            <a:r>
              <a:rPr lang="en-US" sz="2900" dirty="0">
                <a:solidFill>
                  <a:srgbClr val="4EA72E">
                    <a:lumMod val="50000"/>
                  </a:srgbClr>
                </a:solidFill>
              </a:rPr>
              <a:t>Addition to Matanzas to Ocala N.F. Wildlife Corridor</a:t>
            </a:r>
          </a:p>
          <a:p>
            <a:pPr marL="1314450" lvl="2" indent="0">
              <a:lnSpc>
                <a:spcPct val="120000"/>
              </a:lnSpc>
              <a:spcBef>
                <a:spcPts val="600"/>
              </a:spcBef>
              <a:buNone/>
              <a:defRPr/>
            </a:pPr>
            <a:endParaRPr lang="en-US" sz="2900" dirty="0">
              <a:solidFill>
                <a:srgbClr val="4EA72E">
                  <a:lumMod val="50000"/>
                </a:srgbClr>
              </a:solidFill>
            </a:endParaRPr>
          </a:p>
          <a:p>
            <a:pPr marL="670575" marR="0" lvl="1" indent="0" algn="l" defTabSz="134115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rgbClr val="4EA72E">
                    <a:lumMod val="50000"/>
                  </a:srgbClr>
                </a:solidFill>
                <a:effectLst/>
                <a:uLnTx/>
                <a:uFillTx/>
                <a:latin typeface="Arial" panose="020B0604020202020204" pitchFamily="34" charset="0"/>
                <a:ea typeface="+mn-ea"/>
                <a:cs typeface="Arial" panose="020B0604020202020204" pitchFamily="34" charset="0"/>
              </a:rPr>
              <a:t>2.</a:t>
            </a:r>
            <a:r>
              <a:rPr kumimoji="0" lang="en-US" sz="3200" b="0" i="0" u="none" strike="noStrike" kern="1200" cap="none" spc="0" normalizeH="0" baseline="0" noProof="0" dirty="0">
                <a:ln>
                  <a:noFill/>
                </a:ln>
                <a:solidFill>
                  <a:srgbClr val="4EA72E">
                    <a:lumMod val="50000"/>
                  </a:srgbClr>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a:ln>
                  <a:noFill/>
                </a:ln>
                <a:solidFill>
                  <a:srgbClr val="4EA72E">
                    <a:lumMod val="50000"/>
                  </a:srgbClr>
                </a:solidFill>
                <a:effectLst/>
                <a:uLnTx/>
                <a:uFillTx/>
                <a:latin typeface="Arial" panose="020B0604020202020204" pitchFamily="34" charset="0"/>
                <a:ea typeface="+mn-ea"/>
                <a:cs typeface="Arial" panose="020B0604020202020204" pitchFamily="34" charset="0"/>
              </a:rPr>
              <a:t>Regional Mobility Network Connectivity</a:t>
            </a:r>
          </a:p>
          <a:p>
            <a:pPr marL="1676438" marR="0" lvl="2" indent="-335288" algn="l" defTabSz="134115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en-US" sz="2900" b="0" i="0" u="none" strike="noStrike" kern="1200" cap="none" spc="0" normalizeH="0" baseline="0" noProof="0" dirty="0">
                <a:ln>
                  <a:noFill/>
                </a:ln>
                <a:solidFill>
                  <a:srgbClr val="4EA72E">
                    <a:lumMod val="50000"/>
                  </a:srgbClr>
                </a:solidFill>
                <a:effectLst/>
                <a:uLnTx/>
                <a:uFillTx/>
                <a:latin typeface="Arial" panose="020B0604020202020204" pitchFamily="34" charset="0"/>
                <a:ea typeface="+mn-ea"/>
                <a:cs typeface="Arial" panose="020B0604020202020204" pitchFamily="34" charset="0"/>
              </a:rPr>
              <a:t>CR 2209 Extension</a:t>
            </a:r>
          </a:p>
          <a:p>
            <a:pPr marL="1676438" marR="0" lvl="2" indent="-335288" algn="l" defTabSz="134115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en-US" sz="2900" b="0" i="0" u="none" strike="noStrike" kern="1200" cap="none" spc="0" normalizeH="0" baseline="0" noProof="0" dirty="0">
                <a:ln>
                  <a:noFill/>
                </a:ln>
                <a:solidFill>
                  <a:srgbClr val="4EA72E">
                    <a:lumMod val="50000"/>
                  </a:srgbClr>
                </a:solidFill>
                <a:effectLst/>
                <a:uLnTx/>
                <a:uFillTx/>
                <a:latin typeface="Arial" panose="020B0604020202020204" pitchFamily="34" charset="0"/>
                <a:ea typeface="+mn-ea"/>
                <a:cs typeface="Arial" panose="020B0604020202020204" pitchFamily="34" charset="0"/>
              </a:rPr>
              <a:t>Loop Road Connectivity</a:t>
            </a:r>
          </a:p>
          <a:p>
            <a:pPr marL="1676438" marR="0" lvl="2" indent="-335288" algn="l" defTabSz="134115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en-US" sz="2900" b="0" i="0" u="none" strike="noStrike" kern="1200" cap="none" spc="0" normalizeH="0" baseline="0" noProof="0" dirty="0">
                <a:ln>
                  <a:noFill/>
                </a:ln>
                <a:solidFill>
                  <a:srgbClr val="4EA72E">
                    <a:lumMod val="50000"/>
                  </a:srgbClr>
                </a:solidFill>
                <a:effectLst/>
                <a:uLnTx/>
                <a:uFillTx/>
                <a:latin typeface="Arial" panose="020B0604020202020204" pitchFamily="34" charset="0"/>
                <a:ea typeface="+mn-ea"/>
                <a:cs typeface="Arial" panose="020B0604020202020204" pitchFamily="34" charset="0"/>
              </a:rPr>
              <a:t>Expansion of the State Priority Trail System</a:t>
            </a:r>
          </a:p>
          <a:p>
            <a:pPr marL="1341150" marR="0" lvl="2" indent="0" algn="l" defTabSz="1341150" rtl="0" eaLnBrk="1" fontAlgn="auto" latinLnBrk="0" hangingPunct="1">
              <a:lnSpc>
                <a:spcPct val="120000"/>
              </a:lnSpc>
              <a:spcBef>
                <a:spcPts val="600"/>
              </a:spcBef>
              <a:spcAft>
                <a:spcPts val="0"/>
              </a:spcAft>
              <a:buClrTx/>
              <a:buSzTx/>
              <a:buFont typeface="Arial" panose="020B0604020202020204" pitchFamily="34" charset="0"/>
              <a:buNone/>
              <a:tabLst/>
              <a:defRPr/>
            </a:pPr>
            <a:endParaRPr kumimoji="0" lang="en-US" sz="3400" b="0" i="0" u="none" strike="noStrike" kern="1200" cap="none" spc="0" normalizeH="0" baseline="0" noProof="0" dirty="0">
              <a:ln>
                <a:noFill/>
              </a:ln>
              <a:solidFill>
                <a:srgbClr val="4EA72E">
                  <a:lumMod val="50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03949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3EF2F-95AB-941C-070C-298A1158C142}"/>
              </a:ext>
            </a:extLst>
          </p:cNvPr>
          <p:cNvSpPr>
            <a:spLocks noGrp="1"/>
          </p:cNvSpPr>
          <p:nvPr>
            <p:ph type="title"/>
          </p:nvPr>
        </p:nvSpPr>
        <p:spPr/>
        <p:txBody>
          <a:bodyPr/>
          <a:lstStyle/>
          <a:p>
            <a:endParaRPr lang="en-US" dirty="0"/>
          </a:p>
        </p:txBody>
      </p:sp>
      <p:pic>
        <p:nvPicPr>
          <p:cNvPr id="21" name="Content Placeholder 20">
            <a:extLst>
              <a:ext uri="{FF2B5EF4-FFF2-40B4-BE49-F238E27FC236}">
                <a16:creationId xmlns:a16="http://schemas.microsoft.com/office/drawing/2014/main" id="{AC0AD1AE-129C-C7E9-80C2-16FE3876C21D}"/>
              </a:ext>
            </a:extLst>
          </p:cNvPr>
          <p:cNvPicPr>
            <a:picLocks noGrp="1" noChangeAspect="1"/>
          </p:cNvPicPr>
          <p:nvPr>
            <p:ph idx="1"/>
          </p:nvPr>
        </p:nvPicPr>
        <p:blipFill>
          <a:blip r:embed="rId3"/>
          <a:stretch>
            <a:fillRect/>
          </a:stretch>
        </p:blipFill>
        <p:spPr>
          <a:xfrm>
            <a:off x="0" y="-1"/>
            <a:ext cx="15544800" cy="8803773"/>
          </a:xfrm>
          <a:prstGeom prst="rect">
            <a:avLst/>
          </a:prstGeom>
        </p:spPr>
      </p:pic>
      <p:pic>
        <p:nvPicPr>
          <p:cNvPr id="23" name="Picture 22">
            <a:extLst>
              <a:ext uri="{FF2B5EF4-FFF2-40B4-BE49-F238E27FC236}">
                <a16:creationId xmlns:a16="http://schemas.microsoft.com/office/drawing/2014/main" id="{205A1471-80F6-1E50-D685-288F8CB17ACA}"/>
              </a:ext>
            </a:extLst>
          </p:cNvPr>
          <p:cNvPicPr>
            <a:picLocks noChangeAspect="1"/>
          </p:cNvPicPr>
          <p:nvPr/>
        </p:nvPicPr>
        <p:blipFill>
          <a:blip r:embed="rId4"/>
          <a:stretch>
            <a:fillRect/>
          </a:stretch>
        </p:blipFill>
        <p:spPr>
          <a:xfrm>
            <a:off x="0" y="5966740"/>
            <a:ext cx="3298613" cy="2837032"/>
          </a:xfrm>
          <a:prstGeom prst="rect">
            <a:avLst/>
          </a:prstGeom>
        </p:spPr>
      </p:pic>
      <p:sp>
        <p:nvSpPr>
          <p:cNvPr id="5" name="Rectangle 4">
            <a:extLst>
              <a:ext uri="{FF2B5EF4-FFF2-40B4-BE49-F238E27FC236}">
                <a16:creationId xmlns:a16="http://schemas.microsoft.com/office/drawing/2014/main" id="{5048832A-A59D-69AB-7940-FD7CC5080EC6}"/>
              </a:ext>
            </a:extLst>
          </p:cNvPr>
          <p:cNvSpPr/>
          <p:nvPr/>
        </p:nvSpPr>
        <p:spPr>
          <a:xfrm>
            <a:off x="10776372" y="535519"/>
            <a:ext cx="4768428" cy="1212427"/>
          </a:xfrm>
          <a:prstGeom prst="rect">
            <a:avLst/>
          </a:prstGeom>
          <a:solidFill>
            <a:srgbClr val="294634"/>
          </a:solidFill>
          <a:ln>
            <a:noFill/>
          </a:ln>
          <a:effectLst>
            <a:outerShdw blurRad="101600" dist="38100" dir="2700000" algn="tl" rotWithShape="0">
              <a:schemeClr val="bg1">
                <a:alpha val="4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7AE000F8-B768-74BA-8F4C-33F22FC53019}"/>
              </a:ext>
            </a:extLst>
          </p:cNvPr>
          <p:cNvSpPr txBox="1"/>
          <p:nvPr/>
        </p:nvSpPr>
        <p:spPr>
          <a:xfrm>
            <a:off x="10862932" y="835455"/>
            <a:ext cx="4582162" cy="523220"/>
          </a:xfrm>
          <a:prstGeom prst="rect">
            <a:avLst/>
          </a:prstGeom>
          <a:noFill/>
          <a:ln w="28575">
            <a:noFill/>
          </a:ln>
        </p:spPr>
        <p:style>
          <a:lnRef idx="2">
            <a:schemeClr val="accent3"/>
          </a:lnRef>
          <a:fillRef idx="1">
            <a:schemeClr val="lt1"/>
          </a:fillRef>
          <a:effectRef idx="0">
            <a:schemeClr val="accent3"/>
          </a:effectRef>
          <a:fontRef idx="minor">
            <a:schemeClr val="dk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a:ea typeface="+mn-ea"/>
                <a:cs typeface="+mn-cs"/>
              </a:rPr>
              <a:t>Existing Conservation </a:t>
            </a:r>
          </a:p>
        </p:txBody>
      </p:sp>
      <p:sp>
        <p:nvSpPr>
          <p:cNvPr id="7" name="Slide Number Placeholder 6">
            <a:extLst>
              <a:ext uri="{FF2B5EF4-FFF2-40B4-BE49-F238E27FC236}">
                <a16:creationId xmlns:a16="http://schemas.microsoft.com/office/drawing/2014/main" id="{FE2BE1D8-C36A-FBED-270F-32FB35A44D54}"/>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C766C6-9936-49DA-A4BF-02C40CCFDDB2}" type="slidenum">
              <a:rPr kumimoji="0" lang="en-US" sz="176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76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5760399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19E53-2C4E-5135-B775-8B75A840B286}"/>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id="{BB60C822-80A1-A6E4-34CF-C0198BFFDA0C}"/>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C766C6-9936-49DA-A4BF-02C40CCFDDB2}" type="slidenum">
              <a:rPr kumimoji="0" lang="en-US" sz="176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76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8" name="Content Placeholder 17">
            <a:extLst>
              <a:ext uri="{FF2B5EF4-FFF2-40B4-BE49-F238E27FC236}">
                <a16:creationId xmlns:a16="http://schemas.microsoft.com/office/drawing/2014/main" id="{6B7D3B23-6161-C868-BDD6-74703DF15AD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84388" y="0"/>
            <a:ext cx="14887254" cy="8757208"/>
          </a:xfrm>
          <a:prstGeom prst="rect">
            <a:avLst/>
          </a:prstGeom>
        </p:spPr>
      </p:pic>
      <p:sp>
        <p:nvSpPr>
          <p:cNvPr id="3" name="Rectangle 2">
            <a:extLst>
              <a:ext uri="{FF2B5EF4-FFF2-40B4-BE49-F238E27FC236}">
                <a16:creationId xmlns:a16="http://schemas.microsoft.com/office/drawing/2014/main" id="{7DE9CBDA-CF03-1778-DF79-262EFD246030}"/>
              </a:ext>
            </a:extLst>
          </p:cNvPr>
          <p:cNvSpPr/>
          <p:nvPr/>
        </p:nvSpPr>
        <p:spPr>
          <a:xfrm>
            <a:off x="9367520" y="645044"/>
            <a:ext cx="5904122" cy="1212427"/>
          </a:xfrm>
          <a:prstGeom prst="rect">
            <a:avLst/>
          </a:prstGeom>
          <a:solidFill>
            <a:srgbClr val="294634"/>
          </a:solidFill>
          <a:ln>
            <a:noFill/>
          </a:ln>
          <a:effectLst>
            <a:outerShdw blurRad="139700" dist="38100" dir="2700000" algn="tl" rotWithShape="0">
              <a:prstClr val="black">
                <a:alpha val="4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96C339AA-53B5-9CA3-16C4-FF02687549F7}"/>
              </a:ext>
            </a:extLst>
          </p:cNvPr>
          <p:cNvSpPr txBox="1"/>
          <p:nvPr/>
        </p:nvSpPr>
        <p:spPr>
          <a:xfrm>
            <a:off x="9367520" y="951667"/>
            <a:ext cx="5904122" cy="584775"/>
          </a:xfrm>
          <a:prstGeom prst="rect">
            <a:avLst/>
          </a:prstGeom>
          <a:noFill/>
          <a:ln w="28575">
            <a:noFill/>
          </a:ln>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a:ea typeface="+mn-ea"/>
                <a:cs typeface="+mn-cs"/>
              </a:rPr>
              <a:t>CR 2209 Extension </a:t>
            </a:r>
          </a:p>
        </p:txBody>
      </p:sp>
    </p:spTree>
    <p:extLst>
      <p:ext uri="{BB962C8B-B14F-4D97-AF65-F5344CB8AC3E}">
        <p14:creationId xmlns:p14="http://schemas.microsoft.com/office/powerpoint/2010/main" val="17668996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a:extLst>
              <a:ext uri="{FF2B5EF4-FFF2-40B4-BE49-F238E27FC236}">
                <a16:creationId xmlns:a16="http://schemas.microsoft.com/office/drawing/2014/main" id="{60A5B1DA-AE19-8C45-A7E6-8B4F3CF5EE2C}"/>
              </a:ext>
            </a:extLst>
          </p:cNvPr>
          <p:cNvPicPr>
            <a:picLocks noGrp="1" noRot="1" noChangeAspect="1" noMove="1" noResize="1" noEditPoints="1" noAdjustHandles="1" noChangeArrowheads="1" noChangeShapeType="1" noCrop="1"/>
          </p:cNvPicPr>
          <p:nvPr/>
        </p:nvPicPr>
        <p:blipFill>
          <a:blip r:embed="rId3">
            <a:alphaModFix amt="73000"/>
          </a:blip>
          <a:srcRect t="763" r="1129" b="548"/>
          <a:stretch>
            <a:fillRect/>
          </a:stretch>
        </p:blipFill>
        <p:spPr>
          <a:xfrm>
            <a:off x="0" y="0"/>
            <a:ext cx="15544798" cy="8756006"/>
          </a:xfrm>
          <a:prstGeom prst="rect">
            <a:avLst/>
          </a:prstGeom>
        </p:spPr>
      </p:pic>
      <p:pic>
        <p:nvPicPr>
          <p:cNvPr id="10" name="Picture 9">
            <a:extLst>
              <a:ext uri="{FF2B5EF4-FFF2-40B4-BE49-F238E27FC236}">
                <a16:creationId xmlns:a16="http://schemas.microsoft.com/office/drawing/2014/main" id="{8F18D93F-7A44-F20B-5B34-117C2A0F19FD}"/>
              </a:ext>
            </a:extLst>
          </p:cNvPr>
          <p:cNvPicPr>
            <a:picLocks noChangeAspect="1"/>
          </p:cNvPicPr>
          <p:nvPr/>
        </p:nvPicPr>
        <p:blipFill>
          <a:blip r:embed="rId4">
            <a:extLst>
              <a:ext uri="{28A0092B-C50C-407E-A947-70E740481C1C}">
                <a14:useLocalDpi xmlns:a14="http://schemas.microsoft.com/office/drawing/2010/main" val="0"/>
              </a:ext>
            </a:extLst>
          </a:blip>
          <a:srcRect t="251" r="357"/>
          <a:stretch>
            <a:fillRect/>
          </a:stretch>
        </p:blipFill>
        <p:spPr>
          <a:xfrm>
            <a:off x="440265" y="2690"/>
            <a:ext cx="15104533" cy="8756006"/>
          </a:xfrm>
          <a:prstGeom prst="rect">
            <a:avLst/>
          </a:prstGeom>
        </p:spPr>
      </p:pic>
      <p:sp>
        <p:nvSpPr>
          <p:cNvPr id="3" name="Rectangle 2">
            <a:extLst>
              <a:ext uri="{FF2B5EF4-FFF2-40B4-BE49-F238E27FC236}">
                <a16:creationId xmlns:a16="http://schemas.microsoft.com/office/drawing/2014/main" id="{46BDB797-3BCB-F956-200B-494940CA8750}"/>
              </a:ext>
            </a:extLst>
          </p:cNvPr>
          <p:cNvSpPr/>
          <p:nvPr/>
        </p:nvSpPr>
        <p:spPr>
          <a:xfrm>
            <a:off x="9232054" y="650665"/>
            <a:ext cx="6312745" cy="1212427"/>
          </a:xfrm>
          <a:prstGeom prst="rect">
            <a:avLst/>
          </a:prstGeom>
          <a:solidFill>
            <a:srgbClr val="294634"/>
          </a:solidFill>
          <a:ln>
            <a:noFill/>
          </a:ln>
          <a:effectLst>
            <a:outerShdw blurRad="101600" dist="38100" dir="2700000" algn="tl" rotWithShape="0">
              <a:schemeClr val="bg1">
                <a:alpha val="4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Slide Number Placeholder 3">
            <a:extLst>
              <a:ext uri="{FF2B5EF4-FFF2-40B4-BE49-F238E27FC236}">
                <a16:creationId xmlns:a16="http://schemas.microsoft.com/office/drawing/2014/main" id="{91F9E85E-79D3-E848-796C-345EE45E8E77}"/>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C766C6-9936-49DA-A4BF-02C40CCFDDB2}" type="slidenum">
              <a:rPr kumimoji="0" lang="en-US" sz="176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76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93018B5B-E9EA-FE5D-1E9E-3A75435ED0EF}"/>
              </a:ext>
            </a:extLst>
          </p:cNvPr>
          <p:cNvSpPr txBox="1"/>
          <p:nvPr/>
        </p:nvSpPr>
        <p:spPr>
          <a:xfrm>
            <a:off x="9232053" y="951668"/>
            <a:ext cx="6312745" cy="584775"/>
          </a:xfrm>
          <a:prstGeom prst="rect">
            <a:avLst/>
          </a:prstGeom>
          <a:noFill/>
          <a:ln w="28575">
            <a:noFill/>
          </a:ln>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a:ea typeface="+mn-ea"/>
                <a:cs typeface="+mn-cs"/>
              </a:rPr>
              <a:t>Approved DRI Master Plans</a:t>
            </a:r>
          </a:p>
        </p:txBody>
      </p:sp>
    </p:spTree>
    <p:extLst>
      <p:ext uri="{BB962C8B-B14F-4D97-AF65-F5344CB8AC3E}">
        <p14:creationId xmlns:p14="http://schemas.microsoft.com/office/powerpoint/2010/main" val="1418336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8A119E-98E8-7876-76BF-A8AC9C3D41EF}"/>
              </a:ext>
            </a:extLst>
          </p:cNvPr>
          <p:cNvSpPr/>
          <p:nvPr/>
        </p:nvSpPr>
        <p:spPr>
          <a:xfrm>
            <a:off x="-1" y="364520"/>
            <a:ext cx="4897121" cy="1212427"/>
          </a:xfrm>
          <a:prstGeom prst="rect">
            <a:avLst/>
          </a:prstGeom>
          <a:solidFill>
            <a:srgbClr val="294634"/>
          </a:solidFill>
          <a:ln>
            <a:noFill/>
          </a:ln>
          <a:effectLst>
            <a:outerShdw blurRad="139700" dist="38100" dir="2700000" algn="tl" rotWithShape="0">
              <a:prstClr val="black">
                <a:alpha val="4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D8AA07A-338E-FF1C-FE32-6C09914DAEDF}"/>
              </a:ext>
            </a:extLst>
          </p:cNvPr>
          <p:cNvSpPr>
            <a:spLocks noGrp="1"/>
          </p:cNvSpPr>
          <p:nvPr>
            <p:ph type="title"/>
          </p:nvPr>
        </p:nvSpPr>
        <p:spPr>
          <a:xfrm>
            <a:off x="47413" y="492180"/>
            <a:ext cx="4849708" cy="957105"/>
          </a:xfrm>
        </p:spPr>
        <p:txBody>
          <a:bodyPr/>
          <a:lstStyle/>
          <a:p>
            <a:pPr algn="ctr"/>
            <a:r>
              <a:rPr lang="en-US" sz="4400" dirty="0">
                <a:solidFill>
                  <a:schemeClr val="bg1"/>
                </a:solidFill>
                <a:latin typeface="Arial" panose="020B0604020202020204" pitchFamily="34" charset="0"/>
                <a:cs typeface="Arial" panose="020B0604020202020204" pitchFamily="34" charset="0"/>
              </a:rPr>
              <a:t>Agenda</a:t>
            </a:r>
          </a:p>
        </p:txBody>
      </p:sp>
      <p:sp>
        <p:nvSpPr>
          <p:cNvPr id="3" name="Content Placeholder 2">
            <a:extLst>
              <a:ext uri="{FF2B5EF4-FFF2-40B4-BE49-F238E27FC236}">
                <a16:creationId xmlns:a16="http://schemas.microsoft.com/office/drawing/2014/main" id="{5A07F0E8-3483-EE8F-3440-84743B3AC1F0}"/>
              </a:ext>
            </a:extLst>
          </p:cNvPr>
          <p:cNvSpPr>
            <a:spLocks noGrp="1"/>
          </p:cNvSpPr>
          <p:nvPr>
            <p:ph idx="1"/>
          </p:nvPr>
        </p:nvSpPr>
        <p:spPr>
          <a:xfrm>
            <a:off x="434240" y="2492587"/>
            <a:ext cx="14676318" cy="6016662"/>
          </a:xfrm>
        </p:spPr>
        <p:txBody>
          <a:bodyPr>
            <a:normAutofit/>
          </a:bodyPr>
          <a:lstStyle/>
          <a:p>
            <a:pPr>
              <a:lnSpc>
                <a:spcPct val="150000"/>
              </a:lnSpc>
              <a:spcBef>
                <a:spcPts val="0"/>
              </a:spcBef>
            </a:pPr>
            <a:r>
              <a:rPr lang="en-US" sz="3200" b="1" dirty="0">
                <a:solidFill>
                  <a:schemeClr val="accent6">
                    <a:lumMod val="50000"/>
                  </a:schemeClr>
                </a:solidFill>
                <a:latin typeface="Arial" panose="020B0604020202020204" pitchFamily="34" charset="0"/>
                <a:cs typeface="Arial" panose="020B0604020202020204" pitchFamily="34" charset="0"/>
              </a:rPr>
              <a:t>Path to Today and Path Forward </a:t>
            </a:r>
          </a:p>
          <a:p>
            <a:pPr>
              <a:lnSpc>
                <a:spcPct val="150000"/>
              </a:lnSpc>
              <a:spcBef>
                <a:spcPts val="0"/>
              </a:spcBef>
            </a:pPr>
            <a:r>
              <a:rPr lang="en-US" sz="3200" b="1" dirty="0"/>
              <a:t>Landowners Role </a:t>
            </a:r>
          </a:p>
          <a:p>
            <a:pPr>
              <a:lnSpc>
                <a:spcPct val="150000"/>
              </a:lnSpc>
              <a:spcBef>
                <a:spcPts val="0"/>
              </a:spcBef>
            </a:pPr>
            <a:r>
              <a:rPr lang="en-US" sz="3200" b="1" dirty="0"/>
              <a:t>Strategic Framework for Greenways, Stewardship &amp; Infrastructure</a:t>
            </a:r>
          </a:p>
          <a:p>
            <a:pPr>
              <a:lnSpc>
                <a:spcPct val="150000"/>
              </a:lnSpc>
              <a:spcBef>
                <a:spcPts val="0"/>
              </a:spcBef>
            </a:pPr>
            <a:r>
              <a:rPr lang="en-US" sz="3200" b="1" dirty="0"/>
              <a:t>MPD Agreement </a:t>
            </a:r>
          </a:p>
          <a:p>
            <a:pPr>
              <a:lnSpc>
                <a:spcPct val="150000"/>
              </a:lnSpc>
              <a:spcBef>
                <a:spcPts val="0"/>
              </a:spcBef>
            </a:pPr>
            <a:r>
              <a:rPr lang="en-US" sz="3200" b="1" dirty="0"/>
              <a:t>Economic and Fiscal Benefits</a:t>
            </a:r>
          </a:p>
          <a:p>
            <a:pPr>
              <a:lnSpc>
                <a:spcPct val="150000"/>
              </a:lnSpc>
              <a:spcBef>
                <a:spcPts val="0"/>
              </a:spcBef>
            </a:pPr>
            <a:r>
              <a:rPr lang="en-US" sz="3200" b="1" dirty="0"/>
              <a:t>Operational Cost Savings to City  </a:t>
            </a:r>
          </a:p>
          <a:p>
            <a:pPr>
              <a:lnSpc>
                <a:spcPct val="150000"/>
              </a:lnSpc>
              <a:spcBef>
                <a:spcPts val="0"/>
              </a:spcBef>
            </a:pPr>
            <a:r>
              <a:rPr lang="en-US" sz="3200" b="1" dirty="0"/>
              <a:t>Public School Facilities</a:t>
            </a:r>
          </a:p>
          <a:p>
            <a:pPr>
              <a:lnSpc>
                <a:spcPct val="150000"/>
              </a:lnSpc>
              <a:spcBef>
                <a:spcPts val="0"/>
              </a:spcBef>
            </a:pPr>
            <a:endParaRPr lang="en-US" sz="3200" b="1" dirty="0">
              <a:solidFill>
                <a:schemeClr val="accent6">
                  <a:lumMod val="50000"/>
                </a:schemeClr>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59ACBCBC-B039-3BAA-3B76-40E50BDCD6ED}"/>
              </a:ext>
            </a:extLst>
          </p:cNvPr>
          <p:cNvSpPr>
            <a:spLocks noGrp="1"/>
          </p:cNvSpPr>
          <p:nvPr>
            <p:ph type="sldNum" sz="quarter" idx="4"/>
          </p:nvPr>
        </p:nvSpPr>
        <p:spPr/>
        <p:txBody>
          <a:bodyPr/>
          <a:lstStyle/>
          <a:p>
            <a:fld id="{92C766C6-9936-49DA-A4BF-02C40CCFDDB2}" type="slidenum">
              <a:rPr lang="en-US" smtClean="0"/>
              <a:pPr/>
              <a:t>1</a:t>
            </a:fld>
            <a:endParaRPr lang="en-US" dirty="0"/>
          </a:p>
        </p:txBody>
      </p:sp>
    </p:spTree>
    <p:extLst>
      <p:ext uri="{BB962C8B-B14F-4D97-AF65-F5344CB8AC3E}">
        <p14:creationId xmlns:p14="http://schemas.microsoft.com/office/powerpoint/2010/main" val="1070705598"/>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25C5AD2D-6303-99AE-2E43-82DB3F4781BE}"/>
              </a:ext>
            </a:extLst>
          </p:cNvPr>
          <p:cNvPicPr>
            <a:picLocks noChangeAspect="1"/>
          </p:cNvPicPr>
          <p:nvPr/>
        </p:nvPicPr>
        <p:blipFill>
          <a:blip r:embed="rId3"/>
          <a:stretch>
            <a:fillRect/>
          </a:stretch>
        </p:blipFill>
        <p:spPr>
          <a:xfrm>
            <a:off x="0" y="-1516"/>
            <a:ext cx="15544800" cy="9048435"/>
          </a:xfrm>
          <a:prstGeom prst="rect">
            <a:avLst/>
          </a:prstGeom>
        </p:spPr>
      </p:pic>
      <p:sp>
        <p:nvSpPr>
          <p:cNvPr id="4" name="Slide Number Placeholder 3">
            <a:extLst>
              <a:ext uri="{FF2B5EF4-FFF2-40B4-BE49-F238E27FC236}">
                <a16:creationId xmlns:a16="http://schemas.microsoft.com/office/drawing/2014/main" id="{455B6335-9610-1DE0-6C0F-D958D12AB2BD}"/>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C766C6-9936-49DA-A4BF-02C40CCFDDB2}" type="slidenum">
              <a:rPr kumimoji="0" lang="en-US" sz="176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76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Rectangle 2">
            <a:extLst>
              <a:ext uri="{FF2B5EF4-FFF2-40B4-BE49-F238E27FC236}">
                <a16:creationId xmlns:a16="http://schemas.microsoft.com/office/drawing/2014/main" id="{11302D68-48B4-CF79-AEEC-D24F4A46F1DC}"/>
              </a:ext>
            </a:extLst>
          </p:cNvPr>
          <p:cNvSpPr/>
          <p:nvPr/>
        </p:nvSpPr>
        <p:spPr>
          <a:xfrm>
            <a:off x="9123675" y="887307"/>
            <a:ext cx="6421119" cy="1145120"/>
          </a:xfrm>
          <a:prstGeom prst="rect">
            <a:avLst/>
          </a:prstGeom>
          <a:solidFill>
            <a:srgbClr val="294634"/>
          </a:solidFill>
          <a:ln>
            <a:noFill/>
          </a:ln>
          <a:effectLst>
            <a:outerShdw blurRad="101600" dist="38100" dir="2700000" algn="tl" rotWithShape="0">
              <a:schemeClr val="bg1">
                <a:alpha val="4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B39BC119-F85F-2F88-F992-3F093C657A06}"/>
              </a:ext>
            </a:extLst>
          </p:cNvPr>
          <p:cNvSpPr txBox="1"/>
          <p:nvPr/>
        </p:nvSpPr>
        <p:spPr>
          <a:xfrm>
            <a:off x="9123669" y="1133825"/>
            <a:ext cx="6421119" cy="584775"/>
          </a:xfrm>
          <a:prstGeom prst="rect">
            <a:avLst/>
          </a:prstGeom>
          <a:noFill/>
          <a:ln w="28575">
            <a:noFill/>
          </a:ln>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a:ea typeface="+mn-ea"/>
                <a:cs typeface="+mn-cs"/>
              </a:rPr>
              <a:t>Proposed Master Plan</a:t>
            </a:r>
          </a:p>
        </p:txBody>
      </p:sp>
    </p:spTree>
    <p:extLst>
      <p:ext uri="{BB962C8B-B14F-4D97-AF65-F5344CB8AC3E}">
        <p14:creationId xmlns:p14="http://schemas.microsoft.com/office/powerpoint/2010/main" val="37064232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B3F30-24E5-7DC8-7821-775F4AC636A2}"/>
              </a:ext>
            </a:extLst>
          </p:cNvPr>
          <p:cNvSpPr>
            <a:spLocks noGrp="1"/>
          </p:cNvSpPr>
          <p:nvPr>
            <p:ph type="title"/>
          </p:nvPr>
        </p:nvSpPr>
        <p:spPr>
          <a:xfrm>
            <a:off x="11453706" y="535519"/>
            <a:ext cx="3606999" cy="957105"/>
          </a:xfrm>
        </p:spPr>
        <p:txBody>
          <a:bodyPr/>
          <a:lstStyle/>
          <a:p>
            <a:endParaRPr lang="en-US" dirty="0"/>
          </a:p>
        </p:txBody>
      </p:sp>
      <p:sp>
        <p:nvSpPr>
          <p:cNvPr id="3" name="Rectangle 2">
            <a:extLst>
              <a:ext uri="{FF2B5EF4-FFF2-40B4-BE49-F238E27FC236}">
                <a16:creationId xmlns:a16="http://schemas.microsoft.com/office/drawing/2014/main" id="{5A863311-6966-5B46-4E04-1D014E4271EA}"/>
              </a:ext>
            </a:extLst>
          </p:cNvPr>
          <p:cNvSpPr/>
          <p:nvPr/>
        </p:nvSpPr>
        <p:spPr>
          <a:xfrm>
            <a:off x="10058401" y="535519"/>
            <a:ext cx="5486400" cy="1212427"/>
          </a:xfrm>
          <a:prstGeom prst="rect">
            <a:avLst/>
          </a:prstGeom>
          <a:solidFill>
            <a:srgbClr val="294634"/>
          </a:solidFill>
          <a:ln>
            <a:noFill/>
          </a:ln>
          <a:effectLst>
            <a:outerShdw blurRad="139700" dist="38100" dir="2700000" algn="tl" rotWithShape="0">
              <a:prstClr val="black">
                <a:alpha val="4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Slide Number Placeholder 3">
            <a:extLst>
              <a:ext uri="{FF2B5EF4-FFF2-40B4-BE49-F238E27FC236}">
                <a16:creationId xmlns:a16="http://schemas.microsoft.com/office/drawing/2014/main" id="{FDD0B44F-2EEE-BADE-563C-08014C54362D}"/>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C766C6-9936-49DA-A4BF-02C40CCFDDB2}" type="slidenum">
              <a:rPr kumimoji="0" lang="en-US" sz="176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76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6C109284-6E91-4018-57E8-D3378F6555AC}"/>
              </a:ext>
            </a:extLst>
          </p:cNvPr>
          <p:cNvSpPr txBox="1"/>
          <p:nvPr/>
        </p:nvSpPr>
        <p:spPr>
          <a:xfrm>
            <a:off x="10153228" y="849344"/>
            <a:ext cx="5265182" cy="584775"/>
          </a:xfrm>
          <a:prstGeom prst="rect">
            <a:avLst/>
          </a:prstGeom>
          <a:noFill/>
          <a:ln w="28575">
            <a:noFill/>
          </a:ln>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a:ea typeface="+mn-ea"/>
                <a:cs typeface="+mn-cs"/>
              </a:rPr>
              <a:t>Loop Road</a:t>
            </a:r>
          </a:p>
        </p:txBody>
      </p:sp>
      <p:sp>
        <p:nvSpPr>
          <p:cNvPr id="7" name="TextBox 6">
            <a:extLst>
              <a:ext uri="{FF2B5EF4-FFF2-40B4-BE49-F238E27FC236}">
                <a16:creationId xmlns:a16="http://schemas.microsoft.com/office/drawing/2014/main" id="{A5E71204-0EED-A928-CD12-9D4A6279CA7B}"/>
              </a:ext>
            </a:extLst>
          </p:cNvPr>
          <p:cNvSpPr txBox="1"/>
          <p:nvPr/>
        </p:nvSpPr>
        <p:spPr>
          <a:xfrm>
            <a:off x="9570720" y="2682239"/>
            <a:ext cx="5777653" cy="32316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EA72E">
                  <a:lumMod val="50000"/>
                </a:srgbClr>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EA72E">
                  <a:lumMod val="50000"/>
                </a:srgbClr>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rgbClr val="4EA72E">
                    <a:lumMod val="50000"/>
                  </a:srgbClr>
                </a:solidFill>
                <a:effectLst/>
                <a:uLnTx/>
                <a:uFillTx/>
                <a:latin typeface="Arial" panose="020B0604020202020204"/>
                <a:ea typeface="+mn-ea"/>
                <a:cs typeface="+mn-cs"/>
              </a:rPr>
              <a:t>Total State Appropriation:    $105M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rgbClr val="4EA72E">
                    <a:lumMod val="50000"/>
                  </a:srgbClr>
                </a:solidFill>
                <a:effectLst/>
                <a:uLnTx/>
                <a:uFillTx/>
                <a:latin typeface="Arial" panose="020B0604020202020204"/>
                <a:ea typeface="+mn-ea"/>
                <a:cs typeface="+mn-cs"/>
              </a:rPr>
              <a:t>City Funding:                        $6.5M</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400" dirty="0">
                <a:solidFill>
                  <a:srgbClr val="4EA72E">
                    <a:lumMod val="50000"/>
                  </a:srgbClr>
                </a:solidFill>
                <a:latin typeface="Arial" panose="020B0604020202020204"/>
              </a:rPr>
              <a:t>FDOT Funding:                   </a:t>
            </a:r>
            <a:r>
              <a:rPr lang="en-US" sz="2400" u="sng" dirty="0">
                <a:solidFill>
                  <a:srgbClr val="4EA72E">
                    <a:lumMod val="50000"/>
                  </a:srgbClr>
                </a:solidFill>
                <a:uFill>
                  <a:solidFill>
                    <a:schemeClr val="accent6">
                      <a:lumMod val="50000"/>
                    </a:schemeClr>
                  </a:solidFill>
                </a:uFill>
                <a:latin typeface="Arial" panose="020B0604020202020204"/>
              </a:rPr>
              <a:t>$20.0M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rgbClr val="4EA72E">
                    <a:lumMod val="50000"/>
                  </a:srgbClr>
                </a:solidFill>
                <a:effectLst/>
                <a:uLnTx/>
                <a:uFillTx/>
                <a:latin typeface="Arial" panose="020B0604020202020204"/>
                <a:ea typeface="+mn-ea"/>
                <a:cs typeface="+mn-cs"/>
              </a:rPr>
              <a:t>                            Total:     $131.5M</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400" dirty="0">
              <a:solidFill>
                <a:srgbClr val="4EA72E">
                  <a:lumMod val="50000"/>
                </a:srgbClr>
              </a:solidFill>
              <a:latin typeface="Arial" panose="020B0604020202020204"/>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rgbClr val="4EA72E">
                    <a:lumMod val="50000"/>
                  </a:srgbClr>
                </a:solidFill>
                <a:effectLst/>
                <a:uLnTx/>
                <a:uFillTx/>
                <a:latin typeface="Arial" panose="020B0604020202020204"/>
                <a:ea typeface="+mn-ea"/>
                <a:cs typeface="+mn-cs"/>
              </a:rPr>
              <a:t>Total Estimated Cost:	</a:t>
            </a:r>
            <a:r>
              <a:rPr lang="en-US" sz="2400" dirty="0">
                <a:solidFill>
                  <a:srgbClr val="4EA72E">
                    <a:lumMod val="50000"/>
                  </a:srgbClr>
                </a:solidFill>
                <a:latin typeface="Arial" panose="020B0604020202020204"/>
              </a:rPr>
              <a:t> </a:t>
            </a:r>
            <a:r>
              <a:rPr kumimoji="0" lang="en-US" sz="2400" i="0" u="none" strike="noStrike" kern="1200" cap="none" spc="0" normalizeH="0" baseline="0" noProof="0" dirty="0">
                <a:ln>
                  <a:noFill/>
                </a:ln>
                <a:solidFill>
                  <a:srgbClr val="4EA72E">
                    <a:lumMod val="50000"/>
                  </a:srgbClr>
                </a:solidFill>
                <a:effectLst/>
                <a:uLnTx/>
                <a:uFillTx/>
                <a:latin typeface="Arial" panose="020B0604020202020204"/>
                <a:ea typeface="+mn-ea"/>
                <a:cs typeface="+mn-cs"/>
              </a:rPr>
              <a:t>   $227.5M</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400" dirty="0">
                <a:solidFill>
                  <a:srgbClr val="4EA72E">
                    <a:lumMod val="50000"/>
                  </a:srgbClr>
                </a:solidFill>
                <a:latin typeface="Arial" panose="020B0604020202020204"/>
              </a:rPr>
              <a:t>State Funding Needed:	         $96M	</a:t>
            </a:r>
            <a:endParaRPr kumimoji="0" lang="en-US" sz="2400" i="0" u="none" strike="noStrike" kern="1200" cap="none" spc="0" normalizeH="0" baseline="0" noProof="0" dirty="0">
              <a:ln>
                <a:noFill/>
              </a:ln>
              <a:solidFill>
                <a:srgbClr val="4EA72E">
                  <a:lumMod val="50000"/>
                </a:srgbClr>
              </a:solidFill>
              <a:effectLst/>
              <a:uLnTx/>
              <a:uFillTx/>
              <a:latin typeface="Arial" panose="020B0604020202020204"/>
              <a:ea typeface="+mn-ea"/>
              <a:cs typeface="+mn-cs"/>
            </a:endParaRPr>
          </a:p>
        </p:txBody>
      </p:sp>
      <p:pic>
        <p:nvPicPr>
          <p:cNvPr id="21" name="Picture 20">
            <a:extLst>
              <a:ext uri="{FF2B5EF4-FFF2-40B4-BE49-F238E27FC236}">
                <a16:creationId xmlns:a16="http://schemas.microsoft.com/office/drawing/2014/main" id="{86058A1D-032B-F506-436A-AEA729CB875D}"/>
              </a:ext>
            </a:extLst>
          </p:cNvPr>
          <p:cNvPicPr>
            <a:picLocks noChangeAspect="1"/>
          </p:cNvPicPr>
          <p:nvPr/>
        </p:nvPicPr>
        <p:blipFill>
          <a:blip r:embed="rId2"/>
          <a:stretch>
            <a:fillRect/>
          </a:stretch>
        </p:blipFill>
        <p:spPr>
          <a:xfrm>
            <a:off x="1259840" y="0"/>
            <a:ext cx="7292688" cy="8759345"/>
          </a:xfrm>
          <a:prstGeom prst="rect">
            <a:avLst/>
          </a:prstGeom>
        </p:spPr>
      </p:pic>
    </p:spTree>
    <p:extLst>
      <p:ext uri="{BB962C8B-B14F-4D97-AF65-F5344CB8AC3E}">
        <p14:creationId xmlns:p14="http://schemas.microsoft.com/office/powerpoint/2010/main" val="22699081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5BF253B-FEFD-D5E8-3D0B-3FF266135E73}"/>
              </a:ext>
            </a:extLst>
          </p:cNvPr>
          <p:cNvSpPr/>
          <p:nvPr/>
        </p:nvSpPr>
        <p:spPr>
          <a:xfrm>
            <a:off x="8663093" y="650665"/>
            <a:ext cx="6881707" cy="1212427"/>
          </a:xfrm>
          <a:prstGeom prst="rect">
            <a:avLst/>
          </a:prstGeom>
          <a:solidFill>
            <a:srgbClr val="294634"/>
          </a:solidFill>
          <a:ln>
            <a:noFill/>
          </a:ln>
          <a:effectLst>
            <a:outerShdw blurRad="139700" dist="38100" dir="2700000" algn="tl" rotWithShape="0">
              <a:prstClr val="black">
                <a:alpha val="4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432F0E50-CCD8-D39C-6BDD-32A0D23C8F6C}"/>
              </a:ext>
            </a:extLst>
          </p:cNvPr>
          <p:cNvSpPr>
            <a:spLocks noGrp="1"/>
          </p:cNvSpPr>
          <p:nvPr>
            <p:ph type="title"/>
          </p:nvPr>
        </p:nvSpPr>
        <p:spPr>
          <a:xfrm>
            <a:off x="8710507" y="778325"/>
            <a:ext cx="6800425" cy="957105"/>
          </a:xfrm>
        </p:spPr>
        <p:txBody>
          <a:bodyPr/>
          <a:lstStyle/>
          <a:p>
            <a:pPr algn="ctr"/>
            <a:r>
              <a:rPr lang="en-US" sz="3200" dirty="0">
                <a:solidFill>
                  <a:schemeClr val="bg1"/>
                </a:solidFill>
              </a:rPr>
              <a:t>Water Supply </a:t>
            </a:r>
          </a:p>
        </p:txBody>
      </p:sp>
      <p:sp>
        <p:nvSpPr>
          <p:cNvPr id="6" name="TextBox 5">
            <a:extLst>
              <a:ext uri="{FF2B5EF4-FFF2-40B4-BE49-F238E27FC236}">
                <a16:creationId xmlns:a16="http://schemas.microsoft.com/office/drawing/2014/main" id="{6F186107-4DB8-406E-24DD-ACE0522A3F79}"/>
              </a:ext>
            </a:extLst>
          </p:cNvPr>
          <p:cNvSpPr txBox="1"/>
          <p:nvPr/>
        </p:nvSpPr>
        <p:spPr>
          <a:xfrm>
            <a:off x="8663093" y="2844799"/>
            <a:ext cx="6678507" cy="3231654"/>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400" b="0" i="0" u="none" strike="noStrike" kern="1200" cap="none" spc="0" normalizeH="0" baseline="0" noProof="0" dirty="0">
                <a:ln>
                  <a:noFill/>
                </a:ln>
                <a:solidFill>
                  <a:srgbClr val="196B24">
                    <a:lumMod val="75000"/>
                  </a:srgbClr>
                </a:solidFill>
                <a:effectLst/>
                <a:uLnTx/>
                <a:uFillTx/>
                <a:latin typeface="Arial" panose="020B0604020202020204" pitchFamily="34" charset="0"/>
                <a:ea typeface="+mn-ea"/>
                <a:cs typeface="Arial" panose="020B0604020202020204" pitchFamily="34" charset="0"/>
              </a:rPr>
              <a:t>Coordinating with the Utility Department on a new </a:t>
            </a:r>
            <a:br>
              <a:rPr kumimoji="0" lang="en-US" sz="3400" b="0" i="0" u="none" strike="noStrike" kern="1200" cap="none" spc="0" normalizeH="0" baseline="0" noProof="0" dirty="0">
                <a:ln>
                  <a:noFill/>
                </a:ln>
                <a:solidFill>
                  <a:srgbClr val="196B24">
                    <a:lumMod val="75000"/>
                  </a:srgbClr>
                </a:solidFill>
                <a:effectLst/>
                <a:uLnTx/>
                <a:uFillTx/>
                <a:latin typeface="Arial" panose="020B0604020202020204" pitchFamily="34" charset="0"/>
                <a:ea typeface="+mn-ea"/>
                <a:cs typeface="Arial" panose="020B0604020202020204" pitchFamily="34" charset="0"/>
              </a:rPr>
            </a:br>
            <a:r>
              <a:rPr kumimoji="0" lang="en-US" sz="3400" b="0" i="0" u="none" strike="noStrike" kern="1200" cap="none" spc="0" normalizeH="0" baseline="0" noProof="0" dirty="0">
                <a:ln>
                  <a:noFill/>
                </a:ln>
                <a:solidFill>
                  <a:srgbClr val="196B24">
                    <a:lumMod val="75000"/>
                  </a:srgbClr>
                </a:solidFill>
                <a:effectLst/>
                <a:uLnTx/>
                <a:uFillTx/>
                <a:latin typeface="Arial" panose="020B0604020202020204" pitchFamily="34" charset="0"/>
                <a:ea typeface="+mn-ea"/>
                <a:cs typeface="Arial" panose="020B0604020202020204" pitchFamily="34" charset="0"/>
              </a:rPr>
              <a:t>Wellfield Exploration Area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400" b="0" i="0" u="none" strike="noStrike" kern="1200" cap="none" spc="0" normalizeH="0" baseline="0" noProof="0" dirty="0">
              <a:ln>
                <a:noFill/>
              </a:ln>
              <a:solidFill>
                <a:srgbClr val="196B24">
                  <a:lumMod val="75000"/>
                </a:srgbClr>
              </a:solidFill>
              <a:effectLst/>
              <a:uLnTx/>
              <a:uFillTx/>
              <a:latin typeface="Arial" panose="020B0604020202020204" pitchFamily="34" charset="0"/>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400" b="0" i="0" u="none" strike="noStrike" kern="1200" cap="none" spc="0" normalizeH="0" baseline="0" noProof="0" dirty="0">
                <a:ln>
                  <a:noFill/>
                </a:ln>
                <a:solidFill>
                  <a:srgbClr val="196B24">
                    <a:lumMod val="75000"/>
                  </a:srgbClr>
                </a:solidFill>
                <a:effectLst/>
                <a:uLnTx/>
                <a:uFillTx/>
                <a:latin typeface="Arial" panose="020B0604020202020204" pitchFamily="34" charset="0"/>
                <a:ea typeface="+mn-ea"/>
                <a:cs typeface="Arial" panose="020B0604020202020204" pitchFamily="34" charset="0"/>
              </a:rPr>
              <a:t>Exploring site for new utility plant</a:t>
            </a:r>
          </a:p>
        </p:txBody>
      </p:sp>
      <p:sp>
        <p:nvSpPr>
          <p:cNvPr id="7" name="Slide Number Placeholder 6">
            <a:extLst>
              <a:ext uri="{FF2B5EF4-FFF2-40B4-BE49-F238E27FC236}">
                <a16:creationId xmlns:a16="http://schemas.microsoft.com/office/drawing/2014/main" id="{41A924D8-1CEF-70D8-F9DB-2B0821913496}"/>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C766C6-9936-49DA-A4BF-02C40CCFDDB2}" type="slidenum">
              <a:rPr kumimoji="0" lang="en-US" sz="176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76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4" name="Content Placeholder 13">
            <a:extLst>
              <a:ext uri="{FF2B5EF4-FFF2-40B4-BE49-F238E27FC236}">
                <a16:creationId xmlns:a16="http://schemas.microsoft.com/office/drawing/2014/main" id="{932B3FF5-DB22-547C-AE4B-1BA1D041D28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11880" y="0"/>
            <a:ext cx="6572498" cy="8763331"/>
          </a:xfrm>
          <a:prstGeom prst="rect">
            <a:avLst/>
          </a:prstGeom>
        </p:spPr>
      </p:pic>
    </p:spTree>
    <p:extLst>
      <p:ext uri="{BB962C8B-B14F-4D97-AF65-F5344CB8AC3E}">
        <p14:creationId xmlns:p14="http://schemas.microsoft.com/office/powerpoint/2010/main" val="24362868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C6376-8D3F-B4C8-F577-1DB684E38DB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B0BD385-0AEA-225E-63C6-1ADB0C3AF9EB}"/>
              </a:ext>
            </a:extLst>
          </p:cNvPr>
          <p:cNvPicPr>
            <a:picLocks noChangeAspect="1"/>
          </p:cNvPicPr>
          <p:nvPr/>
        </p:nvPicPr>
        <p:blipFill>
          <a:blip r:embed="rId2"/>
          <a:stretch>
            <a:fillRect/>
          </a:stretch>
        </p:blipFill>
        <p:spPr>
          <a:xfrm>
            <a:off x="0" y="0"/>
            <a:ext cx="9814560" cy="8751612"/>
          </a:xfrm>
          <a:prstGeom prst="rect">
            <a:avLst/>
          </a:prstGeom>
        </p:spPr>
      </p:pic>
      <p:sp>
        <p:nvSpPr>
          <p:cNvPr id="3" name="Rectangle 2">
            <a:extLst>
              <a:ext uri="{FF2B5EF4-FFF2-40B4-BE49-F238E27FC236}">
                <a16:creationId xmlns:a16="http://schemas.microsoft.com/office/drawing/2014/main" id="{501197D4-69AC-91E7-23E1-8226670D2C17}"/>
              </a:ext>
            </a:extLst>
          </p:cNvPr>
          <p:cNvSpPr/>
          <p:nvPr/>
        </p:nvSpPr>
        <p:spPr>
          <a:xfrm>
            <a:off x="10044853" y="650665"/>
            <a:ext cx="5499947" cy="1212427"/>
          </a:xfrm>
          <a:prstGeom prst="rect">
            <a:avLst/>
          </a:prstGeom>
          <a:solidFill>
            <a:srgbClr val="294634"/>
          </a:solidFill>
          <a:ln>
            <a:noFill/>
          </a:ln>
          <a:effectLst>
            <a:outerShdw blurRad="139700" dist="38100" dir="2700000" algn="tl" rotWithShape="0">
              <a:prstClr val="black">
                <a:alpha val="4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3A5D8FD3-29B6-0164-EBAF-A7D12FFDE743}"/>
              </a:ext>
            </a:extLst>
          </p:cNvPr>
          <p:cNvSpPr>
            <a:spLocks noGrp="1"/>
          </p:cNvSpPr>
          <p:nvPr>
            <p:ph type="title"/>
          </p:nvPr>
        </p:nvSpPr>
        <p:spPr>
          <a:xfrm>
            <a:off x="10044853" y="778325"/>
            <a:ext cx="5466078" cy="957105"/>
          </a:xfrm>
        </p:spPr>
        <p:txBody>
          <a:bodyPr/>
          <a:lstStyle/>
          <a:p>
            <a:pPr algn="ctr"/>
            <a:r>
              <a:rPr lang="en-US" sz="3200" dirty="0">
                <a:solidFill>
                  <a:schemeClr val="bg1"/>
                </a:solidFill>
              </a:rPr>
              <a:t>Annexation Lands </a:t>
            </a:r>
          </a:p>
        </p:txBody>
      </p:sp>
      <p:sp>
        <p:nvSpPr>
          <p:cNvPr id="6" name="TextBox 5">
            <a:extLst>
              <a:ext uri="{FF2B5EF4-FFF2-40B4-BE49-F238E27FC236}">
                <a16:creationId xmlns:a16="http://schemas.microsoft.com/office/drawing/2014/main" id="{AF3F9DA4-CFBA-C11B-432F-FA6D3DA7B403}"/>
              </a:ext>
            </a:extLst>
          </p:cNvPr>
          <p:cNvSpPr txBox="1"/>
          <p:nvPr/>
        </p:nvSpPr>
        <p:spPr>
          <a:xfrm>
            <a:off x="10478347" y="3190619"/>
            <a:ext cx="4795520" cy="2062103"/>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196B24">
                    <a:lumMod val="75000"/>
                  </a:srgbClr>
                </a:solidFill>
                <a:effectLst/>
                <a:uLnTx/>
                <a:uFillTx/>
                <a:latin typeface="Arial" panose="020B0604020202020204" pitchFamily="34" charset="0"/>
                <a:ea typeface="+mn-ea"/>
                <a:cs typeface="Arial" panose="020B0604020202020204" pitchFamily="34" charset="0"/>
              </a:rPr>
              <a:t>Two Parcels of Land </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196B24">
                    <a:lumMod val="75000"/>
                  </a:srgbClr>
                </a:solidFill>
                <a:effectLst/>
                <a:uLnTx/>
                <a:uFillTx/>
                <a:latin typeface="Arial" panose="020B0604020202020204" pitchFamily="34" charset="0"/>
                <a:ea typeface="+mn-ea"/>
                <a:cs typeface="Arial" panose="020B0604020202020204" pitchFamily="34" charset="0"/>
              </a:rPr>
              <a:t>6,601 acres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196B24">
                    <a:lumMod val="75000"/>
                  </a:srgbClr>
                </a:solidFill>
                <a:effectLst/>
                <a:uLnTx/>
                <a:uFillTx/>
                <a:latin typeface="Arial" panose="020B0604020202020204" pitchFamily="34" charset="0"/>
                <a:ea typeface="+mn-ea"/>
                <a:cs typeface="Arial" panose="020B0604020202020204" pitchFamily="34" charset="0"/>
              </a:rPr>
              <a:t>440 acres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196B24">
                    <a:lumMod val="75000"/>
                  </a:srgbClr>
                </a:solidFill>
                <a:effectLst/>
                <a:uLnTx/>
                <a:uFillTx/>
                <a:latin typeface="Arial" panose="020B0604020202020204" pitchFamily="34" charset="0"/>
                <a:ea typeface="+mn-ea"/>
                <a:cs typeface="Arial" panose="020B0604020202020204" pitchFamily="34" charset="0"/>
              </a:rPr>
              <a:t>7,041 acres total</a:t>
            </a:r>
          </a:p>
        </p:txBody>
      </p:sp>
      <p:sp>
        <p:nvSpPr>
          <p:cNvPr id="7" name="Slide Number Placeholder 6">
            <a:extLst>
              <a:ext uri="{FF2B5EF4-FFF2-40B4-BE49-F238E27FC236}">
                <a16:creationId xmlns:a16="http://schemas.microsoft.com/office/drawing/2014/main" id="{381E9805-3841-E749-E510-E52BC507B8DD}"/>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C766C6-9936-49DA-A4BF-02C40CCFDDB2}" type="slidenum">
              <a:rPr kumimoji="0" lang="en-US" sz="176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76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87E266BA-547D-81EE-7B68-24EA8DFEB5F9}"/>
              </a:ext>
            </a:extLst>
          </p:cNvPr>
          <p:cNvSpPr txBox="1"/>
          <p:nvPr/>
        </p:nvSpPr>
        <p:spPr>
          <a:xfrm>
            <a:off x="2969230" y="2219218"/>
            <a:ext cx="914401"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rPr>
              <a:t>6,601 acres</a:t>
            </a:r>
          </a:p>
        </p:txBody>
      </p:sp>
      <p:sp>
        <p:nvSpPr>
          <p:cNvPr id="11" name="TextBox 10">
            <a:extLst>
              <a:ext uri="{FF2B5EF4-FFF2-40B4-BE49-F238E27FC236}">
                <a16:creationId xmlns:a16="http://schemas.microsoft.com/office/drawing/2014/main" id="{1FC0FB2C-85E7-BE9E-C8C0-E9A89496AF54}"/>
              </a:ext>
            </a:extLst>
          </p:cNvPr>
          <p:cNvSpPr txBox="1"/>
          <p:nvPr/>
        </p:nvSpPr>
        <p:spPr>
          <a:xfrm>
            <a:off x="2405788" y="6319438"/>
            <a:ext cx="750014"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rPr>
              <a:t>440 acres</a:t>
            </a:r>
          </a:p>
        </p:txBody>
      </p:sp>
    </p:spTree>
    <p:extLst>
      <p:ext uri="{BB962C8B-B14F-4D97-AF65-F5344CB8AC3E}">
        <p14:creationId xmlns:p14="http://schemas.microsoft.com/office/powerpoint/2010/main" val="4905568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ECA7BDE-4086-159F-5A36-C096040366B2}"/>
              </a:ext>
            </a:extLst>
          </p:cNvPr>
          <p:cNvSpPr/>
          <p:nvPr/>
        </p:nvSpPr>
        <p:spPr>
          <a:xfrm>
            <a:off x="1286456" y="160211"/>
            <a:ext cx="5101696" cy="678892"/>
          </a:xfrm>
          <a:prstGeom prst="rect">
            <a:avLst/>
          </a:prstGeom>
          <a:solidFill>
            <a:srgbClr val="294634"/>
          </a:solidFill>
          <a:ln>
            <a:noFill/>
          </a:ln>
          <a:effectLst>
            <a:outerShdw blurRad="139700" dist="38100" dir="2700000" algn="tl" rotWithShape="0">
              <a:prstClr val="black">
                <a:alpha val="4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8FD0022C-481F-BCE1-7542-8D8530242EA0}"/>
              </a:ext>
            </a:extLst>
          </p:cNvPr>
          <p:cNvSpPr>
            <a:spLocks noGrp="1"/>
          </p:cNvSpPr>
          <p:nvPr>
            <p:ph type="title"/>
          </p:nvPr>
        </p:nvSpPr>
        <p:spPr>
          <a:xfrm>
            <a:off x="1286456" y="200005"/>
            <a:ext cx="5101696" cy="678892"/>
          </a:xfrm>
        </p:spPr>
        <p:txBody>
          <a:bodyPr/>
          <a:lstStyle/>
          <a:p>
            <a:pPr algn="ctr"/>
            <a:r>
              <a:rPr lang="en-US" sz="2800" dirty="0">
                <a:solidFill>
                  <a:schemeClr val="bg1"/>
                </a:solidFill>
                <a:latin typeface="+mj-lt"/>
              </a:rPr>
              <a:t>Adopted Future Land Use</a:t>
            </a:r>
          </a:p>
        </p:txBody>
      </p:sp>
      <p:sp>
        <p:nvSpPr>
          <p:cNvPr id="6" name="Slide Number Placeholder 5">
            <a:extLst>
              <a:ext uri="{FF2B5EF4-FFF2-40B4-BE49-F238E27FC236}">
                <a16:creationId xmlns:a16="http://schemas.microsoft.com/office/drawing/2014/main" id="{28F8159E-7E0D-59A4-8DB7-CCA972D52538}"/>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C766C6-9936-49DA-A4BF-02C40CCFDDB2}" type="slidenum">
              <a:rPr kumimoji="0" lang="en-US" sz="176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76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8" name="Picture 17">
            <a:extLst>
              <a:ext uri="{FF2B5EF4-FFF2-40B4-BE49-F238E27FC236}">
                <a16:creationId xmlns:a16="http://schemas.microsoft.com/office/drawing/2014/main" id="{055B5896-F9C3-1DC3-2978-4135F691DD02}"/>
              </a:ext>
            </a:extLst>
          </p:cNvPr>
          <p:cNvPicPr>
            <a:picLocks noChangeAspect="1"/>
          </p:cNvPicPr>
          <p:nvPr/>
        </p:nvPicPr>
        <p:blipFill>
          <a:blip r:embed="rId3"/>
          <a:stretch>
            <a:fillRect/>
          </a:stretch>
        </p:blipFill>
        <p:spPr>
          <a:xfrm>
            <a:off x="8815226" y="160211"/>
            <a:ext cx="5414541" cy="826108"/>
          </a:xfrm>
          <a:prstGeom prst="rect">
            <a:avLst/>
          </a:prstGeom>
        </p:spPr>
      </p:pic>
      <p:sp>
        <p:nvSpPr>
          <p:cNvPr id="22" name="TextBox 21">
            <a:extLst>
              <a:ext uri="{FF2B5EF4-FFF2-40B4-BE49-F238E27FC236}">
                <a16:creationId xmlns:a16="http://schemas.microsoft.com/office/drawing/2014/main" id="{9418A74C-3A70-D009-C86E-E582B93E26E5}"/>
              </a:ext>
            </a:extLst>
          </p:cNvPr>
          <p:cNvSpPr txBox="1"/>
          <p:nvPr/>
        </p:nvSpPr>
        <p:spPr>
          <a:xfrm>
            <a:off x="8936141" y="270395"/>
            <a:ext cx="517271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a:ea typeface="+mn-ea"/>
                <a:cs typeface="+mn-cs"/>
              </a:rPr>
              <a:t>Proposed Future Land Use</a:t>
            </a:r>
          </a:p>
        </p:txBody>
      </p:sp>
      <p:pic>
        <p:nvPicPr>
          <p:cNvPr id="28" name="Picture 27">
            <a:extLst>
              <a:ext uri="{FF2B5EF4-FFF2-40B4-BE49-F238E27FC236}">
                <a16:creationId xmlns:a16="http://schemas.microsoft.com/office/drawing/2014/main" id="{AC6420AE-A274-2A2F-BEFA-64BD34A8FCC3}"/>
              </a:ext>
            </a:extLst>
          </p:cNvPr>
          <p:cNvPicPr>
            <a:picLocks noChangeAspect="1"/>
          </p:cNvPicPr>
          <p:nvPr/>
        </p:nvPicPr>
        <p:blipFill>
          <a:blip r:embed="rId4"/>
          <a:stretch>
            <a:fillRect/>
          </a:stretch>
        </p:blipFill>
        <p:spPr>
          <a:xfrm>
            <a:off x="8004822" y="878897"/>
            <a:ext cx="7293222" cy="7853544"/>
          </a:xfrm>
          <a:prstGeom prst="rect">
            <a:avLst/>
          </a:prstGeom>
        </p:spPr>
      </p:pic>
      <p:pic>
        <p:nvPicPr>
          <p:cNvPr id="34" name="Picture 33">
            <a:extLst>
              <a:ext uri="{FF2B5EF4-FFF2-40B4-BE49-F238E27FC236}">
                <a16:creationId xmlns:a16="http://schemas.microsoft.com/office/drawing/2014/main" id="{4FB6B234-D36D-E602-9A8F-664ECFB5112A}"/>
              </a:ext>
            </a:extLst>
          </p:cNvPr>
          <p:cNvPicPr>
            <a:picLocks noChangeAspect="1"/>
          </p:cNvPicPr>
          <p:nvPr/>
        </p:nvPicPr>
        <p:blipFill>
          <a:blip r:embed="rId5"/>
          <a:stretch>
            <a:fillRect/>
          </a:stretch>
        </p:blipFill>
        <p:spPr>
          <a:xfrm>
            <a:off x="246756" y="839103"/>
            <a:ext cx="7408463" cy="7896832"/>
          </a:xfrm>
          <a:prstGeom prst="rect">
            <a:avLst/>
          </a:prstGeom>
        </p:spPr>
      </p:pic>
      <p:pic>
        <p:nvPicPr>
          <p:cNvPr id="36" name="Picture 35">
            <a:extLst>
              <a:ext uri="{FF2B5EF4-FFF2-40B4-BE49-F238E27FC236}">
                <a16:creationId xmlns:a16="http://schemas.microsoft.com/office/drawing/2014/main" id="{129B7935-8FC6-16B6-7F54-60A7A2989224}"/>
              </a:ext>
            </a:extLst>
          </p:cNvPr>
          <p:cNvPicPr>
            <a:picLocks noChangeAspect="1"/>
          </p:cNvPicPr>
          <p:nvPr/>
        </p:nvPicPr>
        <p:blipFill>
          <a:blip r:embed="rId6"/>
          <a:stretch>
            <a:fillRect/>
          </a:stretch>
        </p:blipFill>
        <p:spPr>
          <a:xfrm>
            <a:off x="246756" y="7064585"/>
            <a:ext cx="4274972" cy="1667853"/>
          </a:xfrm>
          <a:prstGeom prst="rect">
            <a:avLst/>
          </a:prstGeom>
        </p:spPr>
      </p:pic>
      <p:pic>
        <p:nvPicPr>
          <p:cNvPr id="5" name="Picture 4">
            <a:extLst>
              <a:ext uri="{FF2B5EF4-FFF2-40B4-BE49-F238E27FC236}">
                <a16:creationId xmlns:a16="http://schemas.microsoft.com/office/drawing/2014/main" id="{AA9A3140-18D2-C15A-337D-41A5132422E3}"/>
              </a:ext>
            </a:extLst>
          </p:cNvPr>
          <p:cNvPicPr>
            <a:picLocks noChangeAspect="1"/>
          </p:cNvPicPr>
          <p:nvPr/>
        </p:nvPicPr>
        <p:blipFill>
          <a:blip r:embed="rId7"/>
          <a:stretch>
            <a:fillRect/>
          </a:stretch>
        </p:blipFill>
        <p:spPr>
          <a:xfrm>
            <a:off x="8004822" y="7128509"/>
            <a:ext cx="3794325" cy="1557707"/>
          </a:xfrm>
          <a:prstGeom prst="rect">
            <a:avLst/>
          </a:prstGeom>
        </p:spPr>
      </p:pic>
    </p:spTree>
    <p:extLst>
      <p:ext uri="{BB962C8B-B14F-4D97-AF65-F5344CB8AC3E}">
        <p14:creationId xmlns:p14="http://schemas.microsoft.com/office/powerpoint/2010/main" val="40396337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4BDA2-2F9C-71C8-8543-A77618FBF34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599A38A-02FF-3020-BBC8-0E6150862723}"/>
              </a:ext>
            </a:extLst>
          </p:cNvPr>
          <p:cNvSpPr/>
          <p:nvPr/>
        </p:nvSpPr>
        <p:spPr>
          <a:xfrm>
            <a:off x="8825502" y="636693"/>
            <a:ext cx="6719298" cy="1165013"/>
          </a:xfrm>
          <a:prstGeom prst="rect">
            <a:avLst/>
          </a:prstGeom>
          <a:solidFill>
            <a:srgbClr val="294634"/>
          </a:solidFill>
          <a:ln>
            <a:noFill/>
          </a:ln>
          <a:effectLst>
            <a:outerShdw blurRad="139700" dist="38100" dir="2700000" algn="tl" rotWithShape="0">
              <a:prstClr val="black">
                <a:alpha val="4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ED0D9017-7980-7AD3-45F2-2AD7732333AC}"/>
              </a:ext>
            </a:extLst>
          </p:cNvPr>
          <p:cNvSpPr>
            <a:spLocks noGrp="1"/>
          </p:cNvSpPr>
          <p:nvPr>
            <p:ph type="title"/>
          </p:nvPr>
        </p:nvSpPr>
        <p:spPr>
          <a:xfrm>
            <a:off x="8917016" y="712468"/>
            <a:ext cx="6536267" cy="994412"/>
          </a:xfrm>
        </p:spPr>
        <p:txBody>
          <a:bodyPr/>
          <a:lstStyle/>
          <a:p>
            <a:pPr algn="ctr"/>
            <a:r>
              <a:rPr lang="en-US" sz="3200" dirty="0">
                <a:solidFill>
                  <a:schemeClr val="bg1"/>
                </a:solidFill>
                <a:latin typeface="+mj-lt"/>
              </a:rPr>
              <a:t> 2050 Transportation Facilities</a:t>
            </a:r>
          </a:p>
        </p:txBody>
      </p:sp>
      <p:sp>
        <p:nvSpPr>
          <p:cNvPr id="6" name="Slide Number Placeholder 5">
            <a:extLst>
              <a:ext uri="{FF2B5EF4-FFF2-40B4-BE49-F238E27FC236}">
                <a16:creationId xmlns:a16="http://schemas.microsoft.com/office/drawing/2014/main" id="{90E3E1FE-9FB8-B52C-4FE4-BCE409425E01}"/>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C766C6-9936-49DA-A4BF-02C40CCFDDB2}" type="slidenum">
              <a:rPr kumimoji="0" lang="en-US" sz="176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76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1" name="Picture 10">
            <a:extLst>
              <a:ext uri="{FF2B5EF4-FFF2-40B4-BE49-F238E27FC236}">
                <a16:creationId xmlns:a16="http://schemas.microsoft.com/office/drawing/2014/main" id="{4D55D371-1212-4647-BE1C-08F42B612DAD}"/>
              </a:ext>
            </a:extLst>
          </p:cNvPr>
          <p:cNvPicPr>
            <a:picLocks noChangeAspect="1"/>
          </p:cNvPicPr>
          <p:nvPr/>
        </p:nvPicPr>
        <p:blipFill>
          <a:blip r:embed="rId2"/>
          <a:stretch>
            <a:fillRect/>
          </a:stretch>
        </p:blipFill>
        <p:spPr>
          <a:xfrm>
            <a:off x="0" y="0"/>
            <a:ext cx="8554863" cy="8753582"/>
          </a:xfrm>
          <a:prstGeom prst="rect">
            <a:avLst/>
          </a:prstGeom>
        </p:spPr>
      </p:pic>
      <p:pic>
        <p:nvPicPr>
          <p:cNvPr id="5" name="Picture 4">
            <a:extLst>
              <a:ext uri="{FF2B5EF4-FFF2-40B4-BE49-F238E27FC236}">
                <a16:creationId xmlns:a16="http://schemas.microsoft.com/office/drawing/2014/main" id="{3895D506-1B02-2D31-919C-BB496591510E}"/>
              </a:ext>
            </a:extLst>
          </p:cNvPr>
          <p:cNvPicPr>
            <a:picLocks noChangeAspect="1"/>
          </p:cNvPicPr>
          <p:nvPr/>
        </p:nvPicPr>
        <p:blipFill>
          <a:blip r:embed="rId3"/>
          <a:stretch>
            <a:fillRect/>
          </a:stretch>
        </p:blipFill>
        <p:spPr>
          <a:xfrm>
            <a:off x="10261225" y="2730102"/>
            <a:ext cx="3989867" cy="4815391"/>
          </a:xfrm>
          <a:prstGeom prst="rect">
            <a:avLst/>
          </a:prstGeom>
        </p:spPr>
      </p:pic>
    </p:spTree>
    <p:extLst>
      <p:ext uri="{BB962C8B-B14F-4D97-AF65-F5344CB8AC3E}">
        <p14:creationId xmlns:p14="http://schemas.microsoft.com/office/powerpoint/2010/main" val="21558817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8B7F9-33A5-9BEB-3456-9E53B6A7296C}"/>
            </a:ext>
          </a:extLst>
        </p:cNvPr>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B296B76E-B4B7-4C60-33E6-B0A90D2AEABA}"/>
              </a:ext>
            </a:extLst>
          </p:cNvPr>
          <p:cNvPicPr>
            <a:picLocks noGrp="1" noChangeAspect="1"/>
          </p:cNvPicPr>
          <p:nvPr>
            <p:ph idx="1"/>
          </p:nvPr>
        </p:nvPicPr>
        <p:blipFill>
          <a:blip r:embed="rId2"/>
          <a:stretch>
            <a:fillRect/>
          </a:stretch>
        </p:blipFill>
        <p:spPr>
          <a:xfrm>
            <a:off x="0" y="3387"/>
            <a:ext cx="6760396" cy="8754157"/>
          </a:xfrm>
          <a:prstGeom prst="rect">
            <a:avLst/>
          </a:prstGeom>
        </p:spPr>
      </p:pic>
      <p:sp>
        <p:nvSpPr>
          <p:cNvPr id="3" name="Rectangle 2">
            <a:extLst>
              <a:ext uri="{FF2B5EF4-FFF2-40B4-BE49-F238E27FC236}">
                <a16:creationId xmlns:a16="http://schemas.microsoft.com/office/drawing/2014/main" id="{9868908C-1B00-1BD5-B30F-F92A1AA698EB}"/>
              </a:ext>
            </a:extLst>
          </p:cNvPr>
          <p:cNvSpPr/>
          <p:nvPr/>
        </p:nvSpPr>
        <p:spPr>
          <a:xfrm>
            <a:off x="8390031" y="643162"/>
            <a:ext cx="7139094" cy="1212427"/>
          </a:xfrm>
          <a:prstGeom prst="rect">
            <a:avLst/>
          </a:prstGeom>
          <a:solidFill>
            <a:srgbClr val="294634"/>
          </a:solidFill>
          <a:ln>
            <a:noFill/>
          </a:ln>
          <a:effectLst>
            <a:outerShdw blurRad="139700" dist="38100" dir="2700000" algn="tl" rotWithShape="0">
              <a:prstClr val="black">
                <a:alpha val="4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BFE7468-6FDB-2F15-7CF4-9B2BC6BBBB6C}"/>
              </a:ext>
            </a:extLst>
          </p:cNvPr>
          <p:cNvSpPr>
            <a:spLocks noGrp="1"/>
          </p:cNvSpPr>
          <p:nvPr>
            <p:ph type="title"/>
          </p:nvPr>
        </p:nvSpPr>
        <p:spPr>
          <a:xfrm>
            <a:off x="8405706" y="770822"/>
            <a:ext cx="7139094" cy="957105"/>
          </a:xfrm>
        </p:spPr>
        <p:txBody>
          <a:bodyPr/>
          <a:lstStyle/>
          <a:p>
            <a:pPr algn="ctr"/>
            <a:r>
              <a:rPr lang="en-US" sz="3200" dirty="0">
                <a:solidFill>
                  <a:schemeClr val="bg1"/>
                </a:solidFill>
                <a:latin typeface="+mj-lt"/>
              </a:rPr>
              <a:t>MPD Master Plan Map</a:t>
            </a:r>
          </a:p>
        </p:txBody>
      </p:sp>
      <p:sp>
        <p:nvSpPr>
          <p:cNvPr id="6" name="Slide Number Placeholder 5">
            <a:extLst>
              <a:ext uri="{FF2B5EF4-FFF2-40B4-BE49-F238E27FC236}">
                <a16:creationId xmlns:a16="http://schemas.microsoft.com/office/drawing/2014/main" id="{AB8DF110-8D75-200B-D658-38D238400C61}"/>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C766C6-9936-49DA-A4BF-02C40CCFDDB2}" type="slidenum">
              <a:rPr kumimoji="0" lang="en-US" sz="176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76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2" name="Picture 11">
            <a:extLst>
              <a:ext uri="{FF2B5EF4-FFF2-40B4-BE49-F238E27FC236}">
                <a16:creationId xmlns:a16="http://schemas.microsoft.com/office/drawing/2014/main" id="{FE04D77A-3538-1F47-BFDF-D53C88397F00}"/>
              </a:ext>
            </a:extLst>
          </p:cNvPr>
          <p:cNvPicPr>
            <a:picLocks noChangeAspect="1"/>
          </p:cNvPicPr>
          <p:nvPr/>
        </p:nvPicPr>
        <p:blipFill>
          <a:blip r:embed="rId3"/>
          <a:stretch>
            <a:fillRect/>
          </a:stretch>
        </p:blipFill>
        <p:spPr>
          <a:xfrm>
            <a:off x="9891043" y="2582370"/>
            <a:ext cx="4168419" cy="5260148"/>
          </a:xfrm>
          <a:prstGeom prst="rect">
            <a:avLst/>
          </a:prstGeom>
        </p:spPr>
      </p:pic>
    </p:spTree>
    <p:extLst>
      <p:ext uri="{BB962C8B-B14F-4D97-AF65-F5344CB8AC3E}">
        <p14:creationId xmlns:p14="http://schemas.microsoft.com/office/powerpoint/2010/main" val="12145567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73BF2-FA7B-DBA6-791A-6EF328C21C9A}"/>
            </a:ext>
          </a:extLst>
        </p:cNvPr>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76D4895E-60A1-CD5F-80A4-691C5B2A8888}"/>
              </a:ext>
            </a:extLst>
          </p:cNvPr>
          <p:cNvPicPr>
            <a:picLocks noGrp="1" noChangeAspect="1"/>
          </p:cNvPicPr>
          <p:nvPr>
            <p:ph idx="1"/>
          </p:nvPr>
        </p:nvPicPr>
        <p:blipFill>
          <a:blip r:embed="rId2"/>
          <a:stretch>
            <a:fillRect/>
          </a:stretch>
        </p:blipFill>
        <p:spPr>
          <a:xfrm>
            <a:off x="0" y="0"/>
            <a:ext cx="6759482" cy="8752586"/>
          </a:xfrm>
          <a:prstGeom prst="rect">
            <a:avLst/>
          </a:prstGeom>
        </p:spPr>
      </p:pic>
      <p:sp>
        <p:nvSpPr>
          <p:cNvPr id="3" name="Rectangle 2">
            <a:extLst>
              <a:ext uri="{FF2B5EF4-FFF2-40B4-BE49-F238E27FC236}">
                <a16:creationId xmlns:a16="http://schemas.microsoft.com/office/drawing/2014/main" id="{6139C69E-0438-289E-86BD-683DA9BFBCA4}"/>
              </a:ext>
            </a:extLst>
          </p:cNvPr>
          <p:cNvSpPr/>
          <p:nvPr/>
        </p:nvSpPr>
        <p:spPr>
          <a:xfrm>
            <a:off x="8263467" y="630648"/>
            <a:ext cx="7281332" cy="1212427"/>
          </a:xfrm>
          <a:prstGeom prst="rect">
            <a:avLst/>
          </a:prstGeom>
          <a:solidFill>
            <a:srgbClr val="294634"/>
          </a:solidFill>
          <a:ln>
            <a:noFill/>
          </a:ln>
          <a:effectLst>
            <a:outerShdw blurRad="139700" dist="38100" dir="2700000" algn="tl" rotWithShape="0">
              <a:prstClr val="black">
                <a:alpha val="4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2D2384DC-7D2C-D3BD-F29F-14ED4445ED41}"/>
              </a:ext>
            </a:extLst>
          </p:cNvPr>
          <p:cNvSpPr>
            <a:spLocks noGrp="1"/>
          </p:cNvSpPr>
          <p:nvPr>
            <p:ph type="title"/>
          </p:nvPr>
        </p:nvSpPr>
        <p:spPr>
          <a:xfrm>
            <a:off x="8263467" y="758308"/>
            <a:ext cx="7281332" cy="957105"/>
          </a:xfrm>
        </p:spPr>
        <p:txBody>
          <a:bodyPr/>
          <a:lstStyle/>
          <a:p>
            <a:pPr algn="ctr"/>
            <a:r>
              <a:rPr lang="en-US" sz="3200" dirty="0">
                <a:solidFill>
                  <a:schemeClr val="bg1"/>
                </a:solidFill>
                <a:latin typeface="+mj-lt"/>
              </a:rPr>
              <a:t>MPD Agreement</a:t>
            </a:r>
          </a:p>
        </p:txBody>
      </p:sp>
      <p:sp>
        <p:nvSpPr>
          <p:cNvPr id="6" name="Slide Number Placeholder 5">
            <a:extLst>
              <a:ext uri="{FF2B5EF4-FFF2-40B4-BE49-F238E27FC236}">
                <a16:creationId xmlns:a16="http://schemas.microsoft.com/office/drawing/2014/main" id="{6F58E14B-1961-3FCC-37FE-D530C69C5BF2}"/>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C766C6-9936-49DA-A4BF-02C40CCFDDB2}" type="slidenum">
              <a:rPr kumimoji="0" lang="en-US" sz="176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76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178D3017-1943-7DD3-70EF-4AD9B8C7A259}"/>
              </a:ext>
            </a:extLst>
          </p:cNvPr>
          <p:cNvSpPr txBox="1"/>
          <p:nvPr/>
        </p:nvSpPr>
        <p:spPr>
          <a:xfrm>
            <a:off x="7772400" y="2285830"/>
            <a:ext cx="7430346" cy="7386638"/>
          </a:xfrm>
          <a:prstGeom prst="rect">
            <a:avLst/>
          </a:prstGeom>
          <a:noFill/>
        </p:spPr>
        <p:txBody>
          <a:bodyPr wrap="square" rtlCol="0">
            <a:spAutoFit/>
          </a:bodyPr>
          <a:lstStyle/>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4EA72E">
                    <a:lumMod val="50000"/>
                  </a:srgbClr>
                </a:solidFill>
                <a:effectLst/>
                <a:uLnTx/>
                <a:uFillTx/>
                <a:latin typeface="Arial" panose="020B0604020202020204"/>
                <a:ea typeface="+mn-ea"/>
                <a:cs typeface="+mn-cs"/>
              </a:rPr>
              <a:t>Land Use Sub-Areas (Zoning Districts)</a:t>
            </a:r>
          </a:p>
          <a:p>
            <a:pPr marL="742950" marR="0" lvl="2"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4EA72E">
                    <a:lumMod val="50000"/>
                  </a:srgbClr>
                </a:solidFill>
                <a:effectLst/>
                <a:uLnTx/>
                <a:uFillTx/>
                <a:latin typeface="Arial" panose="020B0604020202020204"/>
                <a:ea typeface="+mn-ea"/>
                <a:cs typeface="+mn-cs"/>
              </a:rPr>
              <a:t>Permitted Uses </a:t>
            </a:r>
          </a:p>
          <a:p>
            <a:pPr marL="742950" marR="0" lvl="2"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4EA72E">
                    <a:lumMod val="50000"/>
                  </a:srgbClr>
                </a:solidFill>
                <a:effectLst/>
                <a:uLnTx/>
                <a:uFillTx/>
                <a:latin typeface="Arial" panose="020B0604020202020204"/>
                <a:ea typeface="+mn-ea"/>
                <a:cs typeface="+mn-cs"/>
              </a:rPr>
              <a:t>Site Development Standards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a:ln>
                  <a:noFill/>
                </a:ln>
                <a:solidFill>
                  <a:srgbClr val="4EA72E">
                    <a:lumMod val="50000"/>
                  </a:srgbClr>
                </a:solidFill>
                <a:effectLst/>
                <a:uLnTx/>
                <a:uFillTx/>
                <a:latin typeface="Arial" panose="020B0604020202020204"/>
                <a:ea typeface="+mn-ea"/>
                <a:cs typeface="+mn-cs"/>
              </a:rPr>
              <a:t>Minimum Lot Area and Width</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EA72E">
                    <a:lumMod val="50000"/>
                  </a:srgbClr>
                </a:solidFill>
                <a:effectLst/>
                <a:uLnTx/>
                <a:uFillTx/>
                <a:latin typeface="Arial" panose="020B0604020202020204"/>
                <a:ea typeface="+mn-ea"/>
                <a:cs typeface="+mn-cs"/>
              </a:rPr>
              <a:t>		Maximum Lot Coverage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EA72E">
                    <a:lumMod val="50000"/>
                  </a:srgbClr>
                </a:solidFill>
                <a:effectLst/>
                <a:uLnTx/>
                <a:uFillTx/>
                <a:latin typeface="Arial" panose="020B0604020202020204"/>
                <a:ea typeface="+mn-ea"/>
                <a:cs typeface="+mn-cs"/>
              </a:rPr>
              <a:t>		Minimum Setbacks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EA72E">
                    <a:lumMod val="50000"/>
                  </a:srgbClr>
                </a:solidFill>
                <a:effectLst/>
                <a:uLnTx/>
                <a:uFillTx/>
                <a:latin typeface="Arial" panose="020B0604020202020204"/>
                <a:ea typeface="+mn-ea"/>
                <a:cs typeface="+mn-cs"/>
              </a:rPr>
              <a:t>		Maximum Height</a:t>
            </a: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4EA72E">
                    <a:lumMod val="50000"/>
                  </a:srgbClr>
                </a:solidFill>
                <a:effectLst/>
                <a:uLnTx/>
                <a:uFillTx/>
                <a:latin typeface="Arial" panose="020B0604020202020204"/>
                <a:ea typeface="+mn-ea"/>
                <a:cs typeface="+mn-cs"/>
              </a:rPr>
              <a:t>Other Development Standards </a:t>
            </a: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4EA72E">
                    <a:lumMod val="50000"/>
                  </a:srgbClr>
                </a:solidFill>
                <a:effectLst/>
                <a:uLnTx/>
                <a:uFillTx/>
                <a:latin typeface="Arial" panose="020B0604020202020204"/>
                <a:ea typeface="+mn-ea"/>
                <a:cs typeface="+mn-cs"/>
              </a:rPr>
              <a:t>Development Plan Review Process</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EA72E">
                    <a:lumMod val="50000"/>
                  </a:srgbClr>
                </a:solidFill>
                <a:effectLst/>
                <a:uLnTx/>
                <a:uFillTx/>
                <a:latin typeface="Arial" panose="020B0604020202020204"/>
                <a:ea typeface="+mn-ea"/>
                <a:cs typeface="+mn-cs"/>
              </a:rPr>
              <a:t>Substantial Compliance Review</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EA72E">
                    <a:lumMod val="50000"/>
                  </a:srgbClr>
                </a:solidFill>
                <a:effectLst/>
                <a:uLnTx/>
                <a:uFillTx/>
                <a:latin typeface="Arial" panose="020B0604020202020204"/>
                <a:ea typeface="+mn-ea"/>
                <a:cs typeface="+mn-cs"/>
              </a:rPr>
              <a:t>Technical Site Plan</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4EA72E">
                  <a:lumMod val="50000"/>
                </a:srgbClr>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5115513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281A0-EB20-2719-9518-966DA14BD668}"/>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B13617DE-1D35-1A65-1B72-E2A76859222F}"/>
              </a:ext>
            </a:extLst>
          </p:cNvPr>
          <p:cNvPicPr>
            <a:picLocks noChangeAspect="1"/>
          </p:cNvPicPr>
          <p:nvPr/>
        </p:nvPicPr>
        <p:blipFill>
          <a:blip r:embed="rId2"/>
          <a:stretch>
            <a:fillRect/>
          </a:stretch>
        </p:blipFill>
        <p:spPr>
          <a:xfrm>
            <a:off x="0" y="0"/>
            <a:ext cx="6761050" cy="8754615"/>
          </a:xfrm>
          <a:prstGeom prst="rect">
            <a:avLst/>
          </a:prstGeom>
        </p:spPr>
      </p:pic>
      <p:sp>
        <p:nvSpPr>
          <p:cNvPr id="3" name="Rectangle 2">
            <a:extLst>
              <a:ext uri="{FF2B5EF4-FFF2-40B4-BE49-F238E27FC236}">
                <a16:creationId xmlns:a16="http://schemas.microsoft.com/office/drawing/2014/main" id="{30581AE6-0C80-D600-3138-55A01AEF7960}"/>
              </a:ext>
            </a:extLst>
          </p:cNvPr>
          <p:cNvSpPr/>
          <p:nvPr/>
        </p:nvSpPr>
        <p:spPr>
          <a:xfrm>
            <a:off x="7640320" y="582681"/>
            <a:ext cx="7904481" cy="1212427"/>
          </a:xfrm>
          <a:prstGeom prst="rect">
            <a:avLst/>
          </a:prstGeom>
          <a:solidFill>
            <a:srgbClr val="294634"/>
          </a:solidFill>
          <a:ln>
            <a:noFill/>
          </a:ln>
          <a:effectLst>
            <a:outerShdw blurRad="139700" dist="38100" dir="2700000" algn="tl" rotWithShape="0">
              <a:prstClr val="black">
                <a:alpha val="4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F7D22A96-BC1B-13F4-81CA-23F1437D737E}"/>
              </a:ext>
            </a:extLst>
          </p:cNvPr>
          <p:cNvSpPr>
            <a:spLocks noGrp="1"/>
          </p:cNvSpPr>
          <p:nvPr>
            <p:ph type="title"/>
          </p:nvPr>
        </p:nvSpPr>
        <p:spPr>
          <a:xfrm>
            <a:off x="7640319" y="710341"/>
            <a:ext cx="7904481" cy="957105"/>
          </a:xfrm>
        </p:spPr>
        <p:txBody>
          <a:bodyPr/>
          <a:lstStyle/>
          <a:p>
            <a:pPr algn="ctr"/>
            <a:r>
              <a:rPr lang="en-US" sz="3200" dirty="0">
                <a:solidFill>
                  <a:schemeClr val="bg1"/>
                </a:solidFill>
                <a:latin typeface="+mj-lt"/>
              </a:rPr>
              <a:t>MPD Agreement</a:t>
            </a:r>
          </a:p>
        </p:txBody>
      </p:sp>
      <p:sp>
        <p:nvSpPr>
          <p:cNvPr id="6" name="Slide Number Placeholder 5">
            <a:extLst>
              <a:ext uri="{FF2B5EF4-FFF2-40B4-BE49-F238E27FC236}">
                <a16:creationId xmlns:a16="http://schemas.microsoft.com/office/drawing/2014/main" id="{9FD5D09C-2FF6-42B4-F1EC-B7C1535FD755}"/>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C766C6-9936-49DA-A4BF-02C40CCFDDB2}" type="slidenum">
              <a:rPr kumimoji="0" lang="en-US" sz="176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76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24247777-9C44-3120-DF4F-674DBDF3FFCB}"/>
              </a:ext>
            </a:extLst>
          </p:cNvPr>
          <p:cNvSpPr txBox="1"/>
          <p:nvPr/>
        </p:nvSpPr>
        <p:spPr>
          <a:xfrm>
            <a:off x="7298989" y="2739891"/>
            <a:ext cx="7746716" cy="215443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EA72E">
                    <a:lumMod val="50000"/>
                  </a:srgbClr>
                </a:solidFill>
                <a:effectLst/>
                <a:uLnTx/>
                <a:uFillTx/>
                <a:latin typeface="Arial" panose="020B0604020202020204"/>
                <a:ea typeface="+mn-ea"/>
                <a:cs typeface="+mn-cs"/>
              </a:rPr>
              <a:t>Land Use and Phasing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4EA72E">
                  <a:lumMod val="50000"/>
                </a:srgbClr>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aphicFrame>
        <p:nvGraphicFramePr>
          <p:cNvPr id="8" name="Table 7">
            <a:extLst>
              <a:ext uri="{FF2B5EF4-FFF2-40B4-BE49-F238E27FC236}">
                <a16:creationId xmlns:a16="http://schemas.microsoft.com/office/drawing/2014/main" id="{5A2679B9-FD14-6085-9A23-325A09FF2EA3}"/>
              </a:ext>
            </a:extLst>
          </p:cNvPr>
          <p:cNvGraphicFramePr>
            <a:graphicFrameLocks noGrp="1"/>
          </p:cNvGraphicFramePr>
          <p:nvPr/>
        </p:nvGraphicFramePr>
        <p:xfrm>
          <a:off x="7298990" y="3417031"/>
          <a:ext cx="7746715" cy="4467328"/>
        </p:xfrm>
        <a:graphic>
          <a:graphicData uri="http://schemas.openxmlformats.org/drawingml/2006/table">
            <a:tbl>
              <a:tblPr firstRow="1" firstCol="1"/>
              <a:tblGrid>
                <a:gridCol w="2529563">
                  <a:extLst>
                    <a:ext uri="{9D8B030D-6E8A-4147-A177-3AD203B41FA5}">
                      <a16:colId xmlns:a16="http://schemas.microsoft.com/office/drawing/2014/main" val="3419123656"/>
                    </a:ext>
                  </a:extLst>
                </a:gridCol>
                <a:gridCol w="782015">
                  <a:extLst>
                    <a:ext uri="{9D8B030D-6E8A-4147-A177-3AD203B41FA5}">
                      <a16:colId xmlns:a16="http://schemas.microsoft.com/office/drawing/2014/main" val="3268507406"/>
                    </a:ext>
                  </a:extLst>
                </a:gridCol>
                <a:gridCol w="1013842">
                  <a:extLst>
                    <a:ext uri="{9D8B030D-6E8A-4147-A177-3AD203B41FA5}">
                      <a16:colId xmlns:a16="http://schemas.microsoft.com/office/drawing/2014/main" val="931689503"/>
                    </a:ext>
                  </a:extLst>
                </a:gridCol>
                <a:gridCol w="1119884">
                  <a:extLst>
                    <a:ext uri="{9D8B030D-6E8A-4147-A177-3AD203B41FA5}">
                      <a16:colId xmlns:a16="http://schemas.microsoft.com/office/drawing/2014/main" val="283311807"/>
                    </a:ext>
                  </a:extLst>
                </a:gridCol>
                <a:gridCol w="1150705">
                  <a:extLst>
                    <a:ext uri="{9D8B030D-6E8A-4147-A177-3AD203B41FA5}">
                      <a16:colId xmlns:a16="http://schemas.microsoft.com/office/drawing/2014/main" val="2345963721"/>
                    </a:ext>
                  </a:extLst>
                </a:gridCol>
                <a:gridCol w="1150706">
                  <a:extLst>
                    <a:ext uri="{9D8B030D-6E8A-4147-A177-3AD203B41FA5}">
                      <a16:colId xmlns:a16="http://schemas.microsoft.com/office/drawing/2014/main" val="3331721275"/>
                    </a:ext>
                  </a:extLst>
                </a:gridCol>
              </a:tblGrid>
              <a:tr h="623147">
                <a:tc>
                  <a:txBody>
                    <a:bodyPr/>
                    <a:lstStyle/>
                    <a:p>
                      <a:pPr marL="0" marR="0" algn="ctr">
                        <a:lnSpc>
                          <a:spcPct val="107000"/>
                        </a:lnSpc>
                        <a:spcAft>
                          <a:spcPts val="800"/>
                        </a:spcAft>
                        <a:buNone/>
                      </a:pPr>
                      <a:r>
                        <a:rPr lang="en-US" sz="1400" b="1" kern="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Use Type</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85623"/>
                    </a:solidFill>
                  </a:tcPr>
                </a:tc>
                <a:tc>
                  <a:txBody>
                    <a:bodyPr/>
                    <a:lstStyle/>
                    <a:p>
                      <a:pPr marL="0" marR="0" algn="ctr">
                        <a:lnSpc>
                          <a:spcPct val="107000"/>
                        </a:lnSpc>
                        <a:spcAft>
                          <a:spcPts val="800"/>
                        </a:spcAft>
                        <a:buNone/>
                      </a:pPr>
                      <a:r>
                        <a:rPr lang="en-US" sz="1400" b="1" kern="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Units</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85623"/>
                    </a:solidFill>
                  </a:tcPr>
                </a:tc>
                <a:tc>
                  <a:txBody>
                    <a:bodyPr/>
                    <a:lstStyle/>
                    <a:p>
                      <a:pPr marL="0" marR="0" algn="ctr">
                        <a:lnSpc>
                          <a:spcPct val="107000"/>
                        </a:lnSpc>
                        <a:spcAft>
                          <a:spcPts val="800"/>
                        </a:spcAft>
                        <a:buNone/>
                      </a:pPr>
                      <a:r>
                        <a:rPr lang="en-US" sz="1400" b="1" kern="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Phase 1</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Aft>
                          <a:spcPts val="800"/>
                        </a:spcAft>
                        <a:buNone/>
                      </a:pPr>
                      <a:r>
                        <a:rPr lang="en-US" sz="1400" b="1" kern="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2026-2036</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85623"/>
                    </a:solidFill>
                  </a:tcPr>
                </a:tc>
                <a:tc>
                  <a:txBody>
                    <a:bodyPr/>
                    <a:lstStyle/>
                    <a:p>
                      <a:pPr marL="0" marR="0" algn="ctr">
                        <a:lnSpc>
                          <a:spcPct val="107000"/>
                        </a:lnSpc>
                        <a:spcAft>
                          <a:spcPts val="800"/>
                        </a:spcAft>
                        <a:buNone/>
                      </a:pPr>
                      <a:r>
                        <a:rPr lang="en-US" sz="1400" b="1" kern="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Phase 2</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Aft>
                          <a:spcPts val="800"/>
                        </a:spcAft>
                        <a:buNone/>
                      </a:pPr>
                      <a:r>
                        <a:rPr lang="en-US" sz="1400" b="1" kern="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2036-2046</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85623"/>
                    </a:solidFill>
                  </a:tcPr>
                </a:tc>
                <a:tc>
                  <a:txBody>
                    <a:bodyPr/>
                    <a:lstStyle/>
                    <a:p>
                      <a:pPr marL="0" marR="0" algn="ctr">
                        <a:lnSpc>
                          <a:spcPct val="107000"/>
                        </a:lnSpc>
                        <a:spcAft>
                          <a:spcPts val="800"/>
                        </a:spcAft>
                        <a:buNone/>
                      </a:pPr>
                      <a:r>
                        <a:rPr lang="en-US" sz="1400" b="1" kern="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Phase 3</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Aft>
                          <a:spcPts val="800"/>
                        </a:spcAft>
                        <a:buNone/>
                      </a:pPr>
                      <a:r>
                        <a:rPr lang="en-US" sz="1400" b="1" kern="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2046-2056</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85623"/>
                    </a:solidFill>
                  </a:tcPr>
                </a:tc>
                <a:tc>
                  <a:txBody>
                    <a:bodyPr/>
                    <a:lstStyle/>
                    <a:p>
                      <a:pPr marL="0" marR="0" algn="ctr">
                        <a:lnSpc>
                          <a:spcPct val="107000"/>
                        </a:lnSpc>
                        <a:spcAft>
                          <a:spcPts val="800"/>
                        </a:spcAft>
                        <a:buNone/>
                      </a:pPr>
                      <a:r>
                        <a:rPr lang="en-US" sz="1400" b="1" kern="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Buildout Total</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85623"/>
                    </a:solidFill>
                  </a:tcPr>
                </a:tc>
                <a:extLst>
                  <a:ext uri="{0D108BD9-81ED-4DB2-BD59-A6C34878D82A}">
                    <a16:rowId xmlns:a16="http://schemas.microsoft.com/office/drawing/2014/main" val="406236633"/>
                  </a:ext>
                </a:extLst>
              </a:tr>
              <a:tr h="349471">
                <a:tc>
                  <a:txBody>
                    <a:bodyPr/>
                    <a:lstStyle/>
                    <a:p>
                      <a:pPr marL="0" marR="0">
                        <a:lnSpc>
                          <a:spcPct val="107000"/>
                        </a:lnSpc>
                        <a:spcAft>
                          <a:spcPts val="800"/>
                        </a:spcAft>
                        <a:buNone/>
                      </a:pPr>
                      <a:r>
                        <a:rPr lang="en-US" sz="1400" b="1"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Single Family Detached</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DU</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4,465</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3,915</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7,060</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15,440</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29667256"/>
                  </a:ext>
                </a:extLst>
              </a:tr>
              <a:tr h="349471">
                <a:tc>
                  <a:txBody>
                    <a:bodyPr/>
                    <a:lstStyle/>
                    <a:p>
                      <a:pPr marL="0" marR="0">
                        <a:lnSpc>
                          <a:spcPct val="107000"/>
                        </a:lnSpc>
                        <a:spcAft>
                          <a:spcPts val="800"/>
                        </a:spcAft>
                        <a:buNone/>
                      </a:pPr>
                      <a:r>
                        <a:rPr lang="en-US" sz="1400" b="1"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Single Family Attached</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DU</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661</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1,739</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80</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2,480</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27020102"/>
                  </a:ext>
                </a:extLst>
              </a:tr>
              <a:tr h="349471">
                <a:tc>
                  <a:txBody>
                    <a:bodyPr/>
                    <a:lstStyle/>
                    <a:p>
                      <a:pPr marL="0" marR="0">
                        <a:lnSpc>
                          <a:spcPct val="107000"/>
                        </a:lnSpc>
                        <a:spcAft>
                          <a:spcPts val="800"/>
                        </a:spcAft>
                        <a:buNone/>
                      </a:pPr>
                      <a:r>
                        <a:rPr lang="en-US" sz="1400" b="1"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Multi-Family</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DU</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1,180</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820</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2,000</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22798166"/>
                  </a:ext>
                </a:extLst>
              </a:tr>
              <a:tr h="349471">
                <a:tc>
                  <a:txBody>
                    <a:bodyPr/>
                    <a:lstStyle/>
                    <a:p>
                      <a:pPr marL="0" marR="0">
                        <a:lnSpc>
                          <a:spcPct val="107000"/>
                        </a:lnSpc>
                        <a:spcAft>
                          <a:spcPts val="800"/>
                        </a:spcAft>
                        <a:buNone/>
                      </a:pPr>
                      <a:r>
                        <a:rPr lang="en-US" sz="1400" b="1"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Office</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SF</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400,000</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338,000</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738,000</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32263044"/>
                  </a:ext>
                </a:extLst>
              </a:tr>
              <a:tr h="349471">
                <a:tc>
                  <a:txBody>
                    <a:bodyPr/>
                    <a:lstStyle/>
                    <a:p>
                      <a:pPr marL="0" marR="0">
                        <a:lnSpc>
                          <a:spcPct val="107000"/>
                        </a:lnSpc>
                        <a:spcAft>
                          <a:spcPts val="800"/>
                        </a:spcAft>
                        <a:buNone/>
                      </a:pPr>
                      <a:r>
                        <a:rPr lang="en-US" sz="1400" b="1"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Commercial</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SF</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810,000</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478,000</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588,000</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1,876,000</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12608732"/>
                  </a:ext>
                </a:extLst>
              </a:tr>
              <a:tr h="349471">
                <a:tc>
                  <a:txBody>
                    <a:bodyPr/>
                    <a:lstStyle/>
                    <a:p>
                      <a:pPr marL="0" marR="0">
                        <a:lnSpc>
                          <a:spcPct val="107000"/>
                        </a:lnSpc>
                        <a:spcAft>
                          <a:spcPts val="800"/>
                        </a:spcAft>
                        <a:buNone/>
                      </a:pPr>
                      <a:r>
                        <a:rPr lang="en-US" sz="1400" b="1"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Industrial</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SF</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1,500,000</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2,750,000</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1,350,000</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5,600,000</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87750919"/>
                  </a:ext>
                </a:extLst>
              </a:tr>
              <a:tr h="349471">
                <a:tc>
                  <a:txBody>
                    <a:bodyPr/>
                    <a:lstStyle/>
                    <a:p>
                      <a:pPr marL="0" marR="0">
                        <a:lnSpc>
                          <a:spcPct val="107000"/>
                        </a:lnSpc>
                        <a:spcAft>
                          <a:spcPts val="800"/>
                        </a:spcAft>
                        <a:buNone/>
                      </a:pPr>
                      <a:r>
                        <a:rPr lang="en-US" sz="1400" b="1"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Hospital</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Beds</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100</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100</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17509592"/>
                  </a:ext>
                </a:extLst>
              </a:tr>
              <a:tr h="349471">
                <a:tc>
                  <a:txBody>
                    <a:bodyPr/>
                    <a:lstStyle/>
                    <a:p>
                      <a:pPr marL="0" marR="0">
                        <a:lnSpc>
                          <a:spcPct val="107000"/>
                        </a:lnSpc>
                        <a:spcAft>
                          <a:spcPts val="800"/>
                        </a:spcAft>
                        <a:buNone/>
                      </a:pPr>
                      <a:r>
                        <a:rPr lang="en-US" sz="1400" b="1"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Hotel</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Rooms</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920</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115</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1,035</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44575580"/>
                  </a:ext>
                </a:extLst>
              </a:tr>
              <a:tr h="349471">
                <a:tc>
                  <a:txBody>
                    <a:bodyPr/>
                    <a:lstStyle/>
                    <a:p>
                      <a:pPr marL="0" marR="0">
                        <a:lnSpc>
                          <a:spcPct val="107000"/>
                        </a:lnSpc>
                        <a:spcAft>
                          <a:spcPts val="800"/>
                        </a:spcAft>
                        <a:buNone/>
                      </a:pPr>
                      <a:r>
                        <a:rPr lang="en-US" sz="1400" b="1"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Soccer Complex</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Fields</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20</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20</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11081282"/>
                  </a:ext>
                </a:extLst>
              </a:tr>
              <a:tr h="349471">
                <a:tc>
                  <a:txBody>
                    <a:bodyPr/>
                    <a:lstStyle/>
                    <a:p>
                      <a:pPr marL="0" marR="0">
                        <a:lnSpc>
                          <a:spcPct val="107000"/>
                        </a:lnSpc>
                        <a:spcAft>
                          <a:spcPts val="800"/>
                        </a:spcAft>
                        <a:buNone/>
                      </a:pPr>
                      <a:r>
                        <a:rPr lang="en-US" sz="1400" b="1"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Sports/Entertainment Venue</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Seats</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28,000</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28,000</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06279060"/>
                  </a:ext>
                </a:extLst>
              </a:tr>
              <a:tr h="349471">
                <a:tc>
                  <a:txBody>
                    <a:bodyPr/>
                    <a:lstStyle/>
                    <a:p>
                      <a:pPr marL="0" marR="0">
                        <a:lnSpc>
                          <a:spcPct val="107000"/>
                        </a:lnSpc>
                        <a:spcAft>
                          <a:spcPts val="800"/>
                        </a:spcAft>
                        <a:buNone/>
                      </a:pPr>
                      <a:r>
                        <a:rPr lang="en-US" sz="1400" b="1"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Golf Course</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Holes</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18</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400" kern="10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1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18</a:t>
                      </a:r>
                      <a:endParaRPr lang="en-US" sz="1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9039518"/>
                  </a:ext>
                </a:extLst>
              </a:tr>
            </a:tbl>
          </a:graphicData>
        </a:graphic>
      </p:graphicFrame>
    </p:spTree>
    <p:extLst>
      <p:ext uri="{BB962C8B-B14F-4D97-AF65-F5344CB8AC3E}">
        <p14:creationId xmlns:p14="http://schemas.microsoft.com/office/powerpoint/2010/main" val="31466556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7F04D9-1384-CD5F-2FD5-9E0528009146}"/>
              </a:ext>
            </a:extLst>
          </p:cNvPr>
          <p:cNvSpPr/>
          <p:nvPr/>
        </p:nvSpPr>
        <p:spPr>
          <a:xfrm>
            <a:off x="7222357" y="454412"/>
            <a:ext cx="8336837" cy="1212427"/>
          </a:xfrm>
          <a:prstGeom prst="rect">
            <a:avLst/>
          </a:prstGeom>
          <a:solidFill>
            <a:srgbClr val="294634"/>
          </a:solidFill>
          <a:ln>
            <a:noFill/>
          </a:ln>
          <a:effectLst>
            <a:outerShdw blurRad="139700" dist="38100" dir="2700000" algn="tl" rotWithShape="0">
              <a:prstClr val="black">
                <a:alpha val="4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Content Placeholder 2">
            <a:extLst>
              <a:ext uri="{FF2B5EF4-FFF2-40B4-BE49-F238E27FC236}">
                <a16:creationId xmlns:a16="http://schemas.microsoft.com/office/drawing/2014/main" id="{3B0AAB65-3ED8-7D75-3CF0-538B29208ED2}"/>
              </a:ext>
            </a:extLst>
          </p:cNvPr>
          <p:cNvSpPr>
            <a:spLocks noGrp="1"/>
          </p:cNvSpPr>
          <p:nvPr>
            <p:ph idx="1"/>
          </p:nvPr>
        </p:nvSpPr>
        <p:spPr>
          <a:xfrm>
            <a:off x="508000" y="2378930"/>
            <a:ext cx="14905941" cy="6229977"/>
          </a:xfrm>
        </p:spPr>
        <p:txBody>
          <a:bodyPr>
            <a:normAutofit/>
          </a:bodyPr>
          <a:lstStyle/>
          <a:p>
            <a:pPr>
              <a:buFont typeface="Wingdings" panose="05000000000000000000" pitchFamily="2" charset="2"/>
              <a:buChar char="ü"/>
            </a:pPr>
            <a:r>
              <a:rPr lang="en-US" sz="2400" dirty="0">
                <a:latin typeface="Arial" panose="020B0604020202020204" pitchFamily="34" charset="0"/>
                <a:cs typeface="Arial" panose="020B0604020202020204" pitchFamily="34" charset="0"/>
              </a:rPr>
              <a:t>MPD designed to help implement the vision and guiding principles of Imagine 2050 comp plan update</a:t>
            </a:r>
          </a:p>
          <a:p>
            <a:pPr>
              <a:buFont typeface="Wingdings" panose="05000000000000000000" pitchFamily="2" charset="2"/>
              <a:buChar char="ü"/>
            </a:pPr>
            <a:r>
              <a:rPr lang="en-US" sz="2400" dirty="0">
                <a:latin typeface="Arial" panose="020B0604020202020204" pitchFamily="34" charset="0"/>
                <a:cs typeface="Arial" panose="020B0604020202020204" pitchFamily="34" charset="0"/>
              </a:rPr>
              <a:t>At least 50% of the acreage is </a:t>
            </a:r>
            <a:r>
              <a:rPr lang="en-US" sz="2400" dirty="0"/>
              <a:t>set aside as</a:t>
            </a:r>
            <a:r>
              <a:rPr lang="en-US" sz="2400" dirty="0">
                <a:latin typeface="Arial" panose="020B0604020202020204" pitchFamily="34" charset="0"/>
                <a:cs typeface="Arial" panose="020B0604020202020204" pitchFamily="34" charset="0"/>
              </a:rPr>
              <a:t> open space and recreation</a:t>
            </a:r>
          </a:p>
          <a:p>
            <a:pPr>
              <a:buFont typeface="Wingdings" panose="05000000000000000000" pitchFamily="2" charset="2"/>
              <a:buChar char="ü"/>
            </a:pPr>
            <a:r>
              <a:rPr lang="en-US" sz="2400" dirty="0">
                <a:latin typeface="Arial" panose="020B0604020202020204" pitchFamily="34" charset="0"/>
                <a:cs typeface="Arial" panose="020B0604020202020204" pitchFamily="34" charset="0"/>
              </a:rPr>
              <a:t>Greenway connected to existing off-site conservation lands within th</a:t>
            </a:r>
            <a:r>
              <a:rPr lang="en-US" sz="2400" dirty="0"/>
              <a:t>e Florida Wildlife Corridor</a:t>
            </a:r>
            <a:endParaRPr lang="en-US" sz="2400" dirty="0">
              <a:latin typeface="Arial" panose="020B0604020202020204" pitchFamily="34" charset="0"/>
              <a:cs typeface="Arial" panose="020B0604020202020204" pitchFamily="34" charset="0"/>
            </a:endParaRPr>
          </a:p>
          <a:p>
            <a:pPr>
              <a:buFont typeface="Wingdings" panose="05000000000000000000" pitchFamily="2" charset="2"/>
              <a:buChar char="ü"/>
            </a:pPr>
            <a:r>
              <a:rPr lang="en-US" sz="2400" dirty="0">
                <a:latin typeface="Arial" panose="020B0604020202020204" pitchFamily="34" charset="0"/>
                <a:cs typeface="Arial" panose="020B0604020202020204" pitchFamily="34" charset="0"/>
              </a:rPr>
              <a:t>Regional multi-modal mobility network connectivity</a:t>
            </a:r>
          </a:p>
          <a:p>
            <a:pPr>
              <a:buFont typeface="Wingdings" panose="05000000000000000000" pitchFamily="2" charset="2"/>
              <a:buChar char="ü"/>
            </a:pPr>
            <a:r>
              <a:rPr lang="en-US" sz="2400" dirty="0"/>
              <a:t>Opportunity for a regional destination with a sports activity center as a catalyst for economic development</a:t>
            </a:r>
          </a:p>
          <a:p>
            <a:pPr>
              <a:buFont typeface="Wingdings" panose="05000000000000000000" pitchFamily="2" charset="2"/>
              <a:buChar char="ü"/>
            </a:pPr>
            <a:r>
              <a:rPr lang="en-US" sz="2400" dirty="0"/>
              <a:t>Efficient provision of public facilities &amp; cost savings from private internal street &amp; stormwater maintenance </a:t>
            </a:r>
          </a:p>
          <a:p>
            <a:pPr>
              <a:buFont typeface="Wingdings" panose="05000000000000000000" pitchFamily="2" charset="2"/>
              <a:buChar char="ü"/>
            </a:pPr>
            <a:r>
              <a:rPr lang="en-US" sz="2400" dirty="0"/>
              <a:t>Assisting with</a:t>
            </a:r>
            <a:r>
              <a:rPr lang="en-US" sz="2400" dirty="0">
                <a:latin typeface="Arial" panose="020B0604020202020204" pitchFamily="34" charset="0"/>
                <a:cs typeface="Arial" panose="020B0604020202020204" pitchFamily="34" charset="0"/>
              </a:rPr>
              <a:t> a long-term solution to water supply and wastewater capacity</a:t>
            </a:r>
          </a:p>
          <a:p>
            <a:pPr>
              <a:buFont typeface="Wingdings" panose="05000000000000000000" pitchFamily="2" charset="2"/>
              <a:buChar char="ü"/>
            </a:pPr>
            <a:r>
              <a:rPr lang="en-US" sz="2400" dirty="0">
                <a:latin typeface="Arial" panose="020B0604020202020204" pitchFamily="34" charset="0"/>
                <a:cs typeface="Arial" panose="020B0604020202020204" pitchFamily="34" charset="0"/>
              </a:rPr>
              <a:t>Provides </a:t>
            </a:r>
            <a:r>
              <a:rPr lang="en-US" sz="2400" dirty="0"/>
              <a:t>method to meet </a:t>
            </a:r>
            <a:r>
              <a:rPr lang="en-US" sz="2400" dirty="0">
                <a:latin typeface="Arial" panose="020B0604020202020204" pitchFamily="34" charset="0"/>
                <a:cs typeface="Arial" panose="020B0604020202020204" pitchFamily="34" charset="0"/>
              </a:rPr>
              <a:t>public facility mitigation at adopted LOS</a:t>
            </a:r>
          </a:p>
          <a:p>
            <a:pPr>
              <a:buFont typeface="Wingdings" panose="05000000000000000000" pitchFamily="2" charset="2"/>
              <a:buChar char="ü"/>
            </a:pPr>
            <a:r>
              <a:rPr lang="en-US" sz="2400" dirty="0"/>
              <a:t>Potential to create an estimated 17,000 jobs and more than 8,700 indirect jobs</a:t>
            </a:r>
            <a:endParaRPr lang="en-US" sz="2400" dirty="0">
              <a:latin typeface="Arial" panose="020B0604020202020204" pitchFamily="34" charset="0"/>
              <a:cs typeface="Arial" panose="020B0604020202020204" pitchFamily="34" charset="0"/>
            </a:endParaRPr>
          </a:p>
          <a:p>
            <a:pPr>
              <a:buFont typeface="Wingdings" panose="05000000000000000000" pitchFamily="2" charset="2"/>
              <a:buChar char="ü"/>
            </a:pPr>
            <a:r>
              <a:rPr lang="en-US" sz="2400" dirty="0">
                <a:latin typeface="Arial" panose="020B0604020202020204" pitchFamily="34" charset="0"/>
                <a:cs typeface="Arial" panose="020B0604020202020204" pitchFamily="34" charset="0"/>
              </a:rPr>
              <a:t>Provides an estimated positive net fiscal benefit of $667M to the City </a:t>
            </a:r>
          </a:p>
          <a:p>
            <a:pPr>
              <a:buFont typeface="Wingdings" panose="05000000000000000000" pitchFamily="2" charset="2"/>
              <a:buChar char="ü"/>
            </a:pPr>
            <a:r>
              <a:rPr lang="en-US" sz="2400" dirty="0">
                <a:latin typeface="Arial" panose="020B0604020202020204" pitchFamily="34" charset="0"/>
                <a:cs typeface="Arial" panose="020B0604020202020204" pitchFamily="34" charset="0"/>
              </a:rPr>
              <a:t>Estimated net fiscal benefit of $976M to the County and $385M to the School District</a:t>
            </a:r>
          </a:p>
        </p:txBody>
      </p:sp>
      <p:sp>
        <p:nvSpPr>
          <p:cNvPr id="2" name="Title 1">
            <a:extLst>
              <a:ext uri="{FF2B5EF4-FFF2-40B4-BE49-F238E27FC236}">
                <a16:creationId xmlns:a16="http://schemas.microsoft.com/office/drawing/2014/main" id="{A16C425E-92A7-06CB-F74C-6EBB4976D9DF}"/>
              </a:ext>
            </a:extLst>
          </p:cNvPr>
          <p:cNvSpPr>
            <a:spLocks noGrp="1"/>
          </p:cNvSpPr>
          <p:nvPr>
            <p:ph type="title"/>
          </p:nvPr>
        </p:nvSpPr>
        <p:spPr>
          <a:xfrm>
            <a:off x="7236977" y="550932"/>
            <a:ext cx="8336837" cy="1019386"/>
          </a:xfrm>
        </p:spPr>
        <p:txBody>
          <a:bodyPr/>
          <a:lstStyle/>
          <a:p>
            <a:pPr algn="ctr"/>
            <a:r>
              <a:rPr lang="en-US" sz="3200" dirty="0">
                <a:solidFill>
                  <a:schemeClr val="bg1"/>
                </a:solidFill>
                <a:latin typeface="Arial" panose="020B0604020202020204" pitchFamily="34" charset="0"/>
                <a:cs typeface="Arial" panose="020B0604020202020204" pitchFamily="34" charset="0"/>
              </a:rPr>
              <a:t>Benefits of Westward Expansion</a:t>
            </a:r>
          </a:p>
        </p:txBody>
      </p:sp>
      <p:sp>
        <p:nvSpPr>
          <p:cNvPr id="6" name="Slide Number Placeholder 5">
            <a:extLst>
              <a:ext uri="{FF2B5EF4-FFF2-40B4-BE49-F238E27FC236}">
                <a16:creationId xmlns:a16="http://schemas.microsoft.com/office/drawing/2014/main" id="{167EF23B-E0A4-A5AB-56C6-9A0DF5E374FD}"/>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C766C6-9936-49DA-A4BF-02C40CCFDDB2}" type="slidenum">
              <a:rPr kumimoji="0" lang="en-US" sz="176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76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9" name="Picture 8">
            <a:extLst>
              <a:ext uri="{FF2B5EF4-FFF2-40B4-BE49-F238E27FC236}">
                <a16:creationId xmlns:a16="http://schemas.microsoft.com/office/drawing/2014/main" id="{55E507CF-91A5-74C3-854C-40DEF9D45B9D}"/>
              </a:ext>
            </a:extLst>
          </p:cNvPr>
          <p:cNvPicPr>
            <a:picLocks noChangeAspect="1"/>
          </p:cNvPicPr>
          <p:nvPr/>
        </p:nvPicPr>
        <p:blipFill>
          <a:blip r:embed="rId3"/>
          <a:stretch>
            <a:fillRect/>
          </a:stretch>
        </p:blipFill>
        <p:spPr>
          <a:xfrm>
            <a:off x="1503511" y="376441"/>
            <a:ext cx="809625" cy="723900"/>
          </a:xfrm>
          <a:prstGeom prst="rect">
            <a:avLst/>
          </a:prstGeom>
        </p:spPr>
      </p:pic>
      <p:pic>
        <p:nvPicPr>
          <p:cNvPr id="11" name="Picture 10">
            <a:extLst>
              <a:ext uri="{FF2B5EF4-FFF2-40B4-BE49-F238E27FC236}">
                <a16:creationId xmlns:a16="http://schemas.microsoft.com/office/drawing/2014/main" id="{2E67AD54-E538-347A-0271-4E7363842457}"/>
              </a:ext>
            </a:extLst>
          </p:cNvPr>
          <p:cNvPicPr>
            <a:picLocks noChangeAspect="1"/>
          </p:cNvPicPr>
          <p:nvPr/>
        </p:nvPicPr>
        <p:blipFill>
          <a:blip r:embed="rId4"/>
          <a:stretch>
            <a:fillRect/>
          </a:stretch>
        </p:blipFill>
        <p:spPr>
          <a:xfrm>
            <a:off x="2333029" y="399157"/>
            <a:ext cx="942975" cy="733425"/>
          </a:xfrm>
          <a:prstGeom prst="rect">
            <a:avLst/>
          </a:prstGeom>
        </p:spPr>
      </p:pic>
      <p:pic>
        <p:nvPicPr>
          <p:cNvPr id="13" name="Picture 12">
            <a:extLst>
              <a:ext uri="{FF2B5EF4-FFF2-40B4-BE49-F238E27FC236}">
                <a16:creationId xmlns:a16="http://schemas.microsoft.com/office/drawing/2014/main" id="{55D13808-0C6D-0830-43EA-299342135F2A}"/>
              </a:ext>
            </a:extLst>
          </p:cNvPr>
          <p:cNvPicPr>
            <a:picLocks noChangeAspect="1"/>
          </p:cNvPicPr>
          <p:nvPr/>
        </p:nvPicPr>
        <p:blipFill>
          <a:blip r:embed="rId5"/>
          <a:stretch>
            <a:fillRect/>
          </a:stretch>
        </p:blipFill>
        <p:spPr>
          <a:xfrm>
            <a:off x="3258640" y="414540"/>
            <a:ext cx="866775" cy="638175"/>
          </a:xfrm>
          <a:prstGeom prst="rect">
            <a:avLst/>
          </a:prstGeom>
        </p:spPr>
      </p:pic>
      <p:pic>
        <p:nvPicPr>
          <p:cNvPr id="15" name="Picture 14">
            <a:extLst>
              <a:ext uri="{FF2B5EF4-FFF2-40B4-BE49-F238E27FC236}">
                <a16:creationId xmlns:a16="http://schemas.microsoft.com/office/drawing/2014/main" id="{6236E0C4-661B-5031-D3CD-28B0753BD6E3}"/>
              </a:ext>
            </a:extLst>
          </p:cNvPr>
          <p:cNvPicPr>
            <a:picLocks noChangeAspect="1"/>
          </p:cNvPicPr>
          <p:nvPr/>
        </p:nvPicPr>
        <p:blipFill>
          <a:blip r:embed="rId6"/>
          <a:stretch>
            <a:fillRect/>
          </a:stretch>
        </p:blipFill>
        <p:spPr>
          <a:xfrm>
            <a:off x="4125415" y="428979"/>
            <a:ext cx="762000" cy="657225"/>
          </a:xfrm>
          <a:prstGeom prst="rect">
            <a:avLst/>
          </a:prstGeom>
        </p:spPr>
      </p:pic>
      <p:pic>
        <p:nvPicPr>
          <p:cNvPr id="17" name="Picture 16">
            <a:extLst>
              <a:ext uri="{FF2B5EF4-FFF2-40B4-BE49-F238E27FC236}">
                <a16:creationId xmlns:a16="http://schemas.microsoft.com/office/drawing/2014/main" id="{13E5B769-435A-1210-F88C-6533D2815D2D}"/>
              </a:ext>
            </a:extLst>
          </p:cNvPr>
          <p:cNvPicPr>
            <a:picLocks noChangeAspect="1"/>
          </p:cNvPicPr>
          <p:nvPr/>
        </p:nvPicPr>
        <p:blipFill>
          <a:blip r:embed="rId7"/>
          <a:stretch>
            <a:fillRect/>
          </a:stretch>
        </p:blipFill>
        <p:spPr>
          <a:xfrm>
            <a:off x="809658" y="1079007"/>
            <a:ext cx="704850" cy="657225"/>
          </a:xfrm>
          <a:prstGeom prst="rect">
            <a:avLst/>
          </a:prstGeom>
        </p:spPr>
      </p:pic>
      <p:pic>
        <p:nvPicPr>
          <p:cNvPr id="19" name="Picture 18">
            <a:extLst>
              <a:ext uri="{FF2B5EF4-FFF2-40B4-BE49-F238E27FC236}">
                <a16:creationId xmlns:a16="http://schemas.microsoft.com/office/drawing/2014/main" id="{DA03671D-56A6-F400-9A0B-D2955478383A}"/>
              </a:ext>
            </a:extLst>
          </p:cNvPr>
          <p:cNvPicPr>
            <a:picLocks noChangeAspect="1"/>
          </p:cNvPicPr>
          <p:nvPr/>
        </p:nvPicPr>
        <p:blipFill>
          <a:blip r:embed="rId8"/>
          <a:stretch>
            <a:fillRect/>
          </a:stretch>
        </p:blipFill>
        <p:spPr>
          <a:xfrm>
            <a:off x="1557392" y="1081750"/>
            <a:ext cx="857250" cy="685800"/>
          </a:xfrm>
          <a:prstGeom prst="rect">
            <a:avLst/>
          </a:prstGeom>
        </p:spPr>
      </p:pic>
      <p:pic>
        <p:nvPicPr>
          <p:cNvPr id="21" name="Picture 20">
            <a:extLst>
              <a:ext uri="{FF2B5EF4-FFF2-40B4-BE49-F238E27FC236}">
                <a16:creationId xmlns:a16="http://schemas.microsoft.com/office/drawing/2014/main" id="{D452C494-A47B-6D44-E92C-35E28A59F67D}"/>
              </a:ext>
            </a:extLst>
          </p:cNvPr>
          <p:cNvPicPr>
            <a:picLocks noChangeAspect="1"/>
          </p:cNvPicPr>
          <p:nvPr/>
        </p:nvPicPr>
        <p:blipFill>
          <a:blip r:embed="rId9"/>
          <a:stretch>
            <a:fillRect/>
          </a:stretch>
        </p:blipFill>
        <p:spPr>
          <a:xfrm>
            <a:off x="721618" y="366916"/>
            <a:ext cx="762000" cy="733425"/>
          </a:xfrm>
          <a:prstGeom prst="rect">
            <a:avLst/>
          </a:prstGeom>
        </p:spPr>
      </p:pic>
      <p:pic>
        <p:nvPicPr>
          <p:cNvPr id="23" name="Picture 22">
            <a:extLst>
              <a:ext uri="{FF2B5EF4-FFF2-40B4-BE49-F238E27FC236}">
                <a16:creationId xmlns:a16="http://schemas.microsoft.com/office/drawing/2014/main" id="{A34E30EA-21B2-C28D-54A9-157E6F4B20F6}"/>
              </a:ext>
            </a:extLst>
          </p:cNvPr>
          <p:cNvPicPr>
            <a:picLocks noChangeAspect="1"/>
          </p:cNvPicPr>
          <p:nvPr/>
        </p:nvPicPr>
        <p:blipFill>
          <a:blip r:embed="rId10"/>
          <a:stretch>
            <a:fillRect/>
          </a:stretch>
        </p:blipFill>
        <p:spPr>
          <a:xfrm>
            <a:off x="2405627" y="1071995"/>
            <a:ext cx="847725" cy="676275"/>
          </a:xfrm>
          <a:prstGeom prst="rect">
            <a:avLst/>
          </a:prstGeom>
        </p:spPr>
      </p:pic>
      <p:pic>
        <p:nvPicPr>
          <p:cNvPr id="25" name="Picture 24">
            <a:extLst>
              <a:ext uri="{FF2B5EF4-FFF2-40B4-BE49-F238E27FC236}">
                <a16:creationId xmlns:a16="http://schemas.microsoft.com/office/drawing/2014/main" id="{919EB1C0-7347-F642-AAAC-53F32EB5EC75}"/>
              </a:ext>
            </a:extLst>
          </p:cNvPr>
          <p:cNvPicPr>
            <a:picLocks noChangeAspect="1"/>
          </p:cNvPicPr>
          <p:nvPr/>
        </p:nvPicPr>
        <p:blipFill>
          <a:blip r:embed="rId11"/>
          <a:stretch>
            <a:fillRect/>
          </a:stretch>
        </p:blipFill>
        <p:spPr>
          <a:xfrm>
            <a:off x="3267972" y="1073122"/>
            <a:ext cx="714375" cy="619125"/>
          </a:xfrm>
          <a:prstGeom prst="rect">
            <a:avLst/>
          </a:prstGeom>
        </p:spPr>
      </p:pic>
      <p:pic>
        <p:nvPicPr>
          <p:cNvPr id="7" name="Picture 6">
            <a:extLst>
              <a:ext uri="{FF2B5EF4-FFF2-40B4-BE49-F238E27FC236}">
                <a16:creationId xmlns:a16="http://schemas.microsoft.com/office/drawing/2014/main" id="{BCCE9076-66C9-AD08-C26B-F570104DE620}"/>
              </a:ext>
            </a:extLst>
          </p:cNvPr>
          <p:cNvPicPr>
            <a:picLocks noChangeAspect="1"/>
          </p:cNvPicPr>
          <p:nvPr/>
        </p:nvPicPr>
        <p:blipFill>
          <a:blip r:embed="rId12"/>
          <a:stretch>
            <a:fillRect/>
          </a:stretch>
        </p:blipFill>
        <p:spPr>
          <a:xfrm>
            <a:off x="4168299" y="1067154"/>
            <a:ext cx="676232" cy="657225"/>
          </a:xfrm>
          <a:prstGeom prst="rect">
            <a:avLst/>
          </a:prstGeom>
        </p:spPr>
      </p:pic>
    </p:spTree>
    <p:extLst>
      <p:ext uri="{BB962C8B-B14F-4D97-AF65-F5344CB8AC3E}">
        <p14:creationId xmlns:p14="http://schemas.microsoft.com/office/powerpoint/2010/main" val="1760582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F222D-C967-632A-1111-359E76A6BED2}"/>
              </a:ext>
            </a:extLst>
          </p:cNvPr>
          <p:cNvSpPr>
            <a:spLocks noGrp="1"/>
          </p:cNvSpPr>
          <p:nvPr>
            <p:ph type="title"/>
          </p:nvPr>
        </p:nvSpPr>
        <p:spPr/>
        <p:txBody>
          <a:bodyPr/>
          <a:lstStyle/>
          <a:p>
            <a:r>
              <a:rPr lang="en-US" dirty="0">
                <a:solidFill>
                  <a:schemeClr val="accent6">
                    <a:lumMod val="50000"/>
                  </a:schemeClr>
                </a:solidFill>
              </a:rPr>
              <a:t>Introduction: The path to today</a:t>
            </a:r>
          </a:p>
        </p:txBody>
      </p:sp>
      <p:sp>
        <p:nvSpPr>
          <p:cNvPr id="3" name="Content Placeholder 2">
            <a:extLst>
              <a:ext uri="{FF2B5EF4-FFF2-40B4-BE49-F238E27FC236}">
                <a16:creationId xmlns:a16="http://schemas.microsoft.com/office/drawing/2014/main" id="{6152305A-451B-C553-AD91-EC7B7645FAB1}"/>
              </a:ext>
            </a:extLst>
          </p:cNvPr>
          <p:cNvSpPr>
            <a:spLocks noGrp="1"/>
          </p:cNvSpPr>
          <p:nvPr>
            <p:ph idx="1"/>
          </p:nvPr>
        </p:nvSpPr>
        <p:spPr>
          <a:xfrm>
            <a:off x="384388" y="1509183"/>
            <a:ext cx="14676318" cy="7040033"/>
          </a:xfrm>
        </p:spPr>
        <p:txBody>
          <a:bodyPr>
            <a:normAutofit fontScale="85000" lnSpcReduction="10000"/>
          </a:bodyPr>
          <a:lstStyle/>
          <a:p>
            <a:r>
              <a:rPr lang="en-US" dirty="0"/>
              <a:t>City invited Raydient participation in comp plan and future growth planning</a:t>
            </a:r>
          </a:p>
          <a:p>
            <a:r>
              <a:rPr lang="en-US" dirty="0"/>
              <a:t>DRI’s were identified as not feasible for development</a:t>
            </a:r>
          </a:p>
          <a:p>
            <a:r>
              <a:rPr lang="en-US" dirty="0"/>
              <a:t>City approved Imagine 2050 comp plan with defined elements for future growth </a:t>
            </a:r>
          </a:p>
          <a:p>
            <a:pPr lvl="1"/>
            <a:r>
              <a:rPr lang="en-US" dirty="0"/>
              <a:t>Protect Ecosystems &amp; Cultural Resources		</a:t>
            </a:r>
          </a:p>
          <a:p>
            <a:pPr lvl="1"/>
            <a:r>
              <a:rPr lang="en-US" dirty="0"/>
              <a:t>Generate Economic Development &amp; Job Creation</a:t>
            </a:r>
          </a:p>
          <a:p>
            <a:pPr lvl="1"/>
            <a:r>
              <a:rPr lang="en-US" dirty="0"/>
              <a:t>Diversity of Housing Choices</a:t>
            </a:r>
          </a:p>
          <a:p>
            <a:pPr lvl="1"/>
            <a:r>
              <a:rPr lang="en-US" dirty="0"/>
              <a:t>Enhance Mobility (traffic) Systems</a:t>
            </a:r>
          </a:p>
          <a:p>
            <a:r>
              <a:rPr lang="en-US" dirty="0"/>
              <a:t>City prioritized state appropriations for regional infrastructure and approved the contract for loop road that has commenced construction</a:t>
            </a:r>
          </a:p>
          <a:p>
            <a:r>
              <a:rPr lang="en-US" dirty="0"/>
              <a:t>At the City’s request, Raydient prepared and provided an MPD to plan for future growth and economic development consistent with the goals of the Comp Plan</a:t>
            </a:r>
          </a:p>
        </p:txBody>
      </p:sp>
      <p:sp>
        <p:nvSpPr>
          <p:cNvPr id="4" name="Slide Number Placeholder 3">
            <a:extLst>
              <a:ext uri="{FF2B5EF4-FFF2-40B4-BE49-F238E27FC236}">
                <a16:creationId xmlns:a16="http://schemas.microsoft.com/office/drawing/2014/main" id="{85CA9381-8792-1057-0668-A89A722EC29A}"/>
              </a:ext>
            </a:extLst>
          </p:cNvPr>
          <p:cNvSpPr>
            <a:spLocks noGrp="1"/>
          </p:cNvSpPr>
          <p:nvPr>
            <p:ph type="sldNum" sz="quarter" idx="4"/>
          </p:nvPr>
        </p:nvSpPr>
        <p:spPr/>
        <p:txBody>
          <a:bodyPr/>
          <a:lstStyle/>
          <a:p>
            <a:fld id="{92C766C6-9936-49DA-A4BF-02C40CCFDDB2}" type="slidenum">
              <a:rPr lang="en-US" smtClean="0"/>
              <a:pPr/>
              <a:t>2</a:t>
            </a:fld>
            <a:endParaRPr lang="en-US" dirty="0"/>
          </a:p>
        </p:txBody>
      </p:sp>
      <p:pic>
        <p:nvPicPr>
          <p:cNvPr id="6" name="Picture 5">
            <a:extLst>
              <a:ext uri="{FF2B5EF4-FFF2-40B4-BE49-F238E27FC236}">
                <a16:creationId xmlns:a16="http://schemas.microsoft.com/office/drawing/2014/main" id="{2A13E337-5289-6257-28B3-D8DAD6176ACC}"/>
              </a:ext>
            </a:extLst>
          </p:cNvPr>
          <p:cNvPicPr>
            <a:picLocks noChangeAspect="1"/>
          </p:cNvPicPr>
          <p:nvPr/>
        </p:nvPicPr>
        <p:blipFill>
          <a:blip r:embed="rId2"/>
          <a:stretch>
            <a:fillRect/>
          </a:stretch>
        </p:blipFill>
        <p:spPr>
          <a:xfrm>
            <a:off x="8617341" y="3903800"/>
            <a:ext cx="762066" cy="737680"/>
          </a:xfrm>
          <a:prstGeom prst="rect">
            <a:avLst/>
          </a:prstGeom>
        </p:spPr>
      </p:pic>
      <p:pic>
        <p:nvPicPr>
          <p:cNvPr id="8" name="Picture 7">
            <a:extLst>
              <a:ext uri="{FF2B5EF4-FFF2-40B4-BE49-F238E27FC236}">
                <a16:creationId xmlns:a16="http://schemas.microsoft.com/office/drawing/2014/main" id="{961BFCD1-2AFC-1810-1B25-1977F10587A2}"/>
              </a:ext>
            </a:extLst>
          </p:cNvPr>
          <p:cNvPicPr>
            <a:picLocks noChangeAspect="1"/>
          </p:cNvPicPr>
          <p:nvPr/>
        </p:nvPicPr>
        <p:blipFill>
          <a:blip r:embed="rId3"/>
          <a:stretch>
            <a:fillRect/>
          </a:stretch>
        </p:blipFill>
        <p:spPr>
          <a:xfrm>
            <a:off x="9873786" y="4449880"/>
            <a:ext cx="944962" cy="737680"/>
          </a:xfrm>
          <a:prstGeom prst="rect">
            <a:avLst/>
          </a:prstGeom>
        </p:spPr>
      </p:pic>
      <p:pic>
        <p:nvPicPr>
          <p:cNvPr id="10" name="Picture 9">
            <a:extLst>
              <a:ext uri="{FF2B5EF4-FFF2-40B4-BE49-F238E27FC236}">
                <a16:creationId xmlns:a16="http://schemas.microsoft.com/office/drawing/2014/main" id="{38D043CC-9ED2-2FAC-DC24-A5187F2545B1}"/>
              </a:ext>
            </a:extLst>
          </p:cNvPr>
          <p:cNvPicPr>
            <a:picLocks noChangeAspect="1"/>
          </p:cNvPicPr>
          <p:nvPr/>
        </p:nvPicPr>
        <p:blipFill>
          <a:blip r:embed="rId4"/>
          <a:stretch>
            <a:fillRect/>
          </a:stretch>
        </p:blipFill>
        <p:spPr>
          <a:xfrm>
            <a:off x="6445707" y="4909960"/>
            <a:ext cx="762066" cy="658425"/>
          </a:xfrm>
          <a:prstGeom prst="rect">
            <a:avLst/>
          </a:prstGeom>
        </p:spPr>
      </p:pic>
      <p:pic>
        <p:nvPicPr>
          <p:cNvPr id="12" name="Picture 11">
            <a:extLst>
              <a:ext uri="{FF2B5EF4-FFF2-40B4-BE49-F238E27FC236}">
                <a16:creationId xmlns:a16="http://schemas.microsoft.com/office/drawing/2014/main" id="{C9CC27D8-059B-8DA7-4D7C-98418284ADBD}"/>
              </a:ext>
            </a:extLst>
          </p:cNvPr>
          <p:cNvPicPr>
            <a:picLocks noChangeAspect="1"/>
          </p:cNvPicPr>
          <p:nvPr/>
        </p:nvPicPr>
        <p:blipFill>
          <a:blip r:embed="rId5"/>
          <a:stretch>
            <a:fillRect/>
          </a:stretch>
        </p:blipFill>
        <p:spPr>
          <a:xfrm>
            <a:off x="7339546" y="5362420"/>
            <a:ext cx="865707" cy="634039"/>
          </a:xfrm>
          <a:prstGeom prst="rect">
            <a:avLst/>
          </a:prstGeom>
        </p:spPr>
      </p:pic>
    </p:spTree>
    <p:extLst>
      <p:ext uri="{BB962C8B-B14F-4D97-AF65-F5344CB8AC3E}">
        <p14:creationId xmlns:p14="http://schemas.microsoft.com/office/powerpoint/2010/main" val="9003174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B85BF-BC5E-B7F1-2ABF-6BE491DB840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FEB23E4-F12B-196C-8EF9-A13A55B699C7}"/>
              </a:ext>
            </a:extLst>
          </p:cNvPr>
          <p:cNvSpPr/>
          <p:nvPr/>
        </p:nvSpPr>
        <p:spPr>
          <a:xfrm>
            <a:off x="9401387" y="363374"/>
            <a:ext cx="6143413" cy="1212427"/>
          </a:xfrm>
          <a:prstGeom prst="rect">
            <a:avLst/>
          </a:prstGeom>
          <a:solidFill>
            <a:srgbClr val="294634"/>
          </a:solidFill>
          <a:ln>
            <a:noFill/>
          </a:ln>
          <a:effectLst>
            <a:outerShdw blurRad="139700" dist="38100" dir="2700000" algn="tl" rotWithShape="0">
              <a:prstClr val="black">
                <a:alpha val="4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Content Placeholder 2">
            <a:extLst>
              <a:ext uri="{FF2B5EF4-FFF2-40B4-BE49-F238E27FC236}">
                <a16:creationId xmlns:a16="http://schemas.microsoft.com/office/drawing/2014/main" id="{D32FB5F0-3478-6431-C6A6-3643482824B6}"/>
              </a:ext>
            </a:extLst>
          </p:cNvPr>
          <p:cNvSpPr>
            <a:spLocks noGrp="1"/>
          </p:cNvSpPr>
          <p:nvPr>
            <p:ph idx="1"/>
          </p:nvPr>
        </p:nvSpPr>
        <p:spPr>
          <a:xfrm>
            <a:off x="1037691" y="2126826"/>
            <a:ext cx="13561888" cy="6082453"/>
          </a:xfrm>
        </p:spPr>
        <p:txBody>
          <a:bodyPr>
            <a:normAutofit fontScale="92500" lnSpcReduction="10000"/>
          </a:bodyPr>
          <a:lstStyle/>
          <a:p>
            <a:pPr>
              <a:spcAft>
                <a:spcPts val="1200"/>
              </a:spcAft>
            </a:pPr>
            <a:r>
              <a:rPr lang="en-US" sz="2800" dirty="0"/>
              <a:t>Three (3) requests for action:</a:t>
            </a:r>
          </a:p>
          <a:p>
            <a:pPr lvl="1">
              <a:spcAft>
                <a:spcPts val="1200"/>
              </a:spcAft>
              <a:buFont typeface="Wingdings" panose="05000000000000000000" pitchFamily="2" charset="2"/>
              <a:buChar char="ü"/>
            </a:pPr>
            <a:r>
              <a:rPr lang="en-US" sz="2400" dirty="0"/>
              <a:t>Approval of 1</a:t>
            </a:r>
            <a:r>
              <a:rPr lang="en-US" sz="2400" baseline="30000" dirty="0"/>
              <a:t>st</a:t>
            </a:r>
            <a:r>
              <a:rPr lang="en-US" sz="2400" dirty="0"/>
              <a:t> reading of Annexations.</a:t>
            </a:r>
            <a:endParaRPr lang="en-US" sz="2400" dirty="0">
              <a:latin typeface="Arial" panose="020B0604020202020204" pitchFamily="34" charset="0"/>
              <a:cs typeface="Arial" panose="020B0604020202020204" pitchFamily="34" charset="0"/>
            </a:endParaRPr>
          </a:p>
          <a:p>
            <a:pPr lvl="1">
              <a:spcAft>
                <a:spcPts val="1200"/>
              </a:spcAft>
              <a:buFont typeface="Wingdings" panose="05000000000000000000" pitchFamily="2" charset="2"/>
              <a:buChar char="ü"/>
            </a:pPr>
            <a:r>
              <a:rPr lang="en-US" sz="2400" dirty="0">
                <a:latin typeface="Arial" panose="020B0604020202020204" pitchFamily="34" charset="0"/>
                <a:cs typeface="Arial" panose="020B0604020202020204" pitchFamily="34" charset="0"/>
              </a:rPr>
              <a:t>Approval to transmit the Future Land Use (FLUM) map amendment to Master Planned Mixed Use (MPMU) future land use designation for state agency review and comment.</a:t>
            </a:r>
          </a:p>
          <a:p>
            <a:pPr lvl="1">
              <a:spcAft>
                <a:spcPts val="1200"/>
              </a:spcAft>
              <a:buFont typeface="Wingdings" panose="05000000000000000000" pitchFamily="2" charset="2"/>
              <a:buChar char="ü"/>
            </a:pPr>
            <a:r>
              <a:rPr lang="en-US" sz="2400" dirty="0">
                <a:latin typeface="Arial" panose="020B0604020202020204" pitchFamily="34" charset="0"/>
                <a:cs typeface="Arial" panose="020B0604020202020204" pitchFamily="34" charset="0"/>
              </a:rPr>
              <a:t>Approval of 1</a:t>
            </a:r>
            <a:r>
              <a:rPr lang="en-US" sz="2400" baseline="30000" dirty="0">
                <a:latin typeface="Arial" panose="020B0604020202020204" pitchFamily="34" charset="0"/>
                <a:cs typeface="Arial" panose="020B0604020202020204" pitchFamily="34" charset="0"/>
              </a:rPr>
              <a:t>st</a:t>
            </a:r>
            <a:r>
              <a:rPr lang="en-US" sz="2400" dirty="0">
                <a:latin typeface="Arial" panose="020B0604020202020204" pitchFamily="34" charset="0"/>
                <a:cs typeface="Arial" panose="020B0604020202020204" pitchFamily="34" charset="0"/>
              </a:rPr>
              <a:t> reading of MPD Zoning/Agreement.</a:t>
            </a:r>
          </a:p>
          <a:p>
            <a:pPr>
              <a:spcAft>
                <a:spcPts val="1200"/>
              </a:spcAft>
            </a:pPr>
            <a:r>
              <a:rPr lang="en-US" sz="2800" dirty="0"/>
              <a:t>Final adoption hearings on October 6, 2026:</a:t>
            </a:r>
          </a:p>
          <a:p>
            <a:pPr lvl="1">
              <a:spcAft>
                <a:spcPts val="1200"/>
              </a:spcAft>
            </a:pPr>
            <a:r>
              <a:rPr lang="en-US" sz="2400" dirty="0"/>
              <a:t>FLUM map amendment </a:t>
            </a:r>
          </a:p>
          <a:p>
            <a:pPr lvl="1">
              <a:spcAft>
                <a:spcPts val="1200"/>
              </a:spcAft>
            </a:pPr>
            <a:r>
              <a:rPr lang="en-US" sz="2400" dirty="0"/>
              <a:t>2</a:t>
            </a:r>
            <a:r>
              <a:rPr lang="en-US" sz="2400" baseline="30000" dirty="0"/>
              <a:t>nd</a:t>
            </a:r>
            <a:r>
              <a:rPr lang="en-US" sz="2400" dirty="0"/>
              <a:t> reading/hearing for Annexations.</a:t>
            </a:r>
          </a:p>
          <a:p>
            <a:pPr lvl="1">
              <a:spcAft>
                <a:spcPts val="1200"/>
              </a:spcAft>
            </a:pPr>
            <a:r>
              <a:rPr lang="en-US" sz="2400" dirty="0"/>
              <a:t>2</a:t>
            </a:r>
            <a:r>
              <a:rPr lang="en-US" sz="2400" baseline="30000" dirty="0"/>
              <a:t>nd</a:t>
            </a:r>
            <a:r>
              <a:rPr lang="en-US" sz="2400" dirty="0"/>
              <a:t> reading/hearing for adoption of MPD Agreement. </a:t>
            </a:r>
          </a:p>
          <a:p>
            <a:pPr lvl="1">
              <a:spcAft>
                <a:spcPts val="1200"/>
              </a:spcAft>
            </a:pPr>
            <a:r>
              <a:rPr lang="en-US" sz="2400" dirty="0">
                <a:latin typeface="Arial" panose="020B0604020202020204" pitchFamily="34" charset="0"/>
                <a:cs typeface="Arial" panose="020B0604020202020204" pitchFamily="34" charset="0"/>
              </a:rPr>
              <a:t>DRI abandonments</a:t>
            </a:r>
            <a:r>
              <a:rPr lang="en-US" sz="2400" dirty="0"/>
              <a:t>.</a:t>
            </a:r>
          </a:p>
          <a:p>
            <a:pPr>
              <a:spcAft>
                <a:spcPts val="1200"/>
              </a:spcAft>
            </a:pPr>
            <a:r>
              <a:rPr lang="en-US" sz="2800" dirty="0">
                <a:latin typeface="Arial" panose="020B0604020202020204" pitchFamily="34" charset="0"/>
                <a:cs typeface="Arial" panose="020B0604020202020204" pitchFamily="34" charset="0"/>
              </a:rPr>
              <a:t>October 6, 2026 City Council meeting to begin at 6 pm in City Hall</a:t>
            </a:r>
            <a:r>
              <a:rPr lang="en-US" sz="2800" dirty="0"/>
              <a:t> – John </a:t>
            </a:r>
            <a:r>
              <a:rPr lang="en-US" sz="2800" dirty="0" err="1"/>
              <a:t>Netts</a:t>
            </a:r>
            <a:r>
              <a:rPr lang="en-US" sz="2800" dirty="0"/>
              <a:t> Community Wing (160 Lake Ave.)</a:t>
            </a:r>
            <a:endParaRPr lang="en-US" sz="280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20EC0708-9A06-1DC6-7195-97AD709BAE49}"/>
              </a:ext>
            </a:extLst>
          </p:cNvPr>
          <p:cNvSpPr>
            <a:spLocks noGrp="1"/>
          </p:cNvSpPr>
          <p:nvPr>
            <p:ph type="title"/>
          </p:nvPr>
        </p:nvSpPr>
        <p:spPr>
          <a:xfrm>
            <a:off x="9401387" y="476183"/>
            <a:ext cx="6133128" cy="1019386"/>
          </a:xfrm>
        </p:spPr>
        <p:txBody>
          <a:bodyPr/>
          <a:lstStyle/>
          <a:p>
            <a:pPr algn="ctr"/>
            <a:r>
              <a:rPr lang="en-US" sz="4000" dirty="0">
                <a:solidFill>
                  <a:schemeClr val="bg1"/>
                </a:solidFill>
                <a:latin typeface="Arial" panose="020B0604020202020204" pitchFamily="34" charset="0"/>
                <a:cs typeface="Arial" panose="020B0604020202020204" pitchFamily="34" charset="0"/>
              </a:rPr>
              <a:t>Requests</a:t>
            </a:r>
          </a:p>
        </p:txBody>
      </p:sp>
      <p:sp>
        <p:nvSpPr>
          <p:cNvPr id="6" name="Slide Number Placeholder 5">
            <a:extLst>
              <a:ext uri="{FF2B5EF4-FFF2-40B4-BE49-F238E27FC236}">
                <a16:creationId xmlns:a16="http://schemas.microsoft.com/office/drawing/2014/main" id="{52697910-A665-7D21-19C5-EA5EC28D96F5}"/>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C766C6-9936-49DA-A4BF-02C40CCFDDB2}" type="slidenum">
              <a:rPr kumimoji="0" lang="en-US" sz="176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76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9" name="Picture 8">
            <a:extLst>
              <a:ext uri="{FF2B5EF4-FFF2-40B4-BE49-F238E27FC236}">
                <a16:creationId xmlns:a16="http://schemas.microsoft.com/office/drawing/2014/main" id="{D55248BE-77E5-03F7-DA03-8390B3C841DB}"/>
              </a:ext>
            </a:extLst>
          </p:cNvPr>
          <p:cNvPicPr>
            <a:picLocks noChangeAspect="1"/>
          </p:cNvPicPr>
          <p:nvPr/>
        </p:nvPicPr>
        <p:blipFill>
          <a:blip r:embed="rId3"/>
          <a:stretch>
            <a:fillRect/>
          </a:stretch>
        </p:blipFill>
        <p:spPr>
          <a:xfrm>
            <a:off x="1176547" y="536414"/>
            <a:ext cx="809625" cy="723900"/>
          </a:xfrm>
          <a:prstGeom prst="rect">
            <a:avLst/>
          </a:prstGeom>
        </p:spPr>
      </p:pic>
      <p:pic>
        <p:nvPicPr>
          <p:cNvPr id="11" name="Picture 10">
            <a:extLst>
              <a:ext uri="{FF2B5EF4-FFF2-40B4-BE49-F238E27FC236}">
                <a16:creationId xmlns:a16="http://schemas.microsoft.com/office/drawing/2014/main" id="{24701321-27AB-4AAE-CBEC-21C53AEB31E4}"/>
              </a:ext>
            </a:extLst>
          </p:cNvPr>
          <p:cNvPicPr>
            <a:picLocks noChangeAspect="1"/>
          </p:cNvPicPr>
          <p:nvPr/>
        </p:nvPicPr>
        <p:blipFill>
          <a:blip r:embed="rId4"/>
          <a:stretch>
            <a:fillRect/>
          </a:stretch>
        </p:blipFill>
        <p:spPr>
          <a:xfrm>
            <a:off x="1986172" y="531651"/>
            <a:ext cx="942975" cy="733425"/>
          </a:xfrm>
          <a:prstGeom prst="rect">
            <a:avLst/>
          </a:prstGeom>
        </p:spPr>
      </p:pic>
      <p:pic>
        <p:nvPicPr>
          <p:cNvPr id="13" name="Picture 12">
            <a:extLst>
              <a:ext uri="{FF2B5EF4-FFF2-40B4-BE49-F238E27FC236}">
                <a16:creationId xmlns:a16="http://schemas.microsoft.com/office/drawing/2014/main" id="{C10772BD-0AD9-CF33-9AA6-3EFC7B3F405D}"/>
              </a:ext>
            </a:extLst>
          </p:cNvPr>
          <p:cNvPicPr>
            <a:picLocks noChangeAspect="1"/>
          </p:cNvPicPr>
          <p:nvPr/>
        </p:nvPicPr>
        <p:blipFill>
          <a:blip r:embed="rId5"/>
          <a:stretch>
            <a:fillRect/>
          </a:stretch>
        </p:blipFill>
        <p:spPr>
          <a:xfrm>
            <a:off x="2896653" y="607852"/>
            <a:ext cx="866775" cy="638175"/>
          </a:xfrm>
          <a:prstGeom prst="rect">
            <a:avLst/>
          </a:prstGeom>
        </p:spPr>
      </p:pic>
      <p:pic>
        <p:nvPicPr>
          <p:cNvPr id="15" name="Picture 14">
            <a:extLst>
              <a:ext uri="{FF2B5EF4-FFF2-40B4-BE49-F238E27FC236}">
                <a16:creationId xmlns:a16="http://schemas.microsoft.com/office/drawing/2014/main" id="{6821B6F5-D032-7102-1227-78FA880D20D5}"/>
              </a:ext>
            </a:extLst>
          </p:cNvPr>
          <p:cNvPicPr>
            <a:picLocks noChangeAspect="1"/>
          </p:cNvPicPr>
          <p:nvPr/>
        </p:nvPicPr>
        <p:blipFill>
          <a:blip r:embed="rId6"/>
          <a:stretch>
            <a:fillRect/>
          </a:stretch>
        </p:blipFill>
        <p:spPr>
          <a:xfrm>
            <a:off x="3765592" y="579278"/>
            <a:ext cx="762000" cy="657225"/>
          </a:xfrm>
          <a:prstGeom prst="rect">
            <a:avLst/>
          </a:prstGeom>
        </p:spPr>
      </p:pic>
      <p:pic>
        <p:nvPicPr>
          <p:cNvPr id="17" name="Picture 16">
            <a:extLst>
              <a:ext uri="{FF2B5EF4-FFF2-40B4-BE49-F238E27FC236}">
                <a16:creationId xmlns:a16="http://schemas.microsoft.com/office/drawing/2014/main" id="{A0C731AB-719A-B42E-69F7-36A476B2E720}"/>
              </a:ext>
            </a:extLst>
          </p:cNvPr>
          <p:cNvPicPr>
            <a:picLocks noChangeAspect="1"/>
          </p:cNvPicPr>
          <p:nvPr/>
        </p:nvPicPr>
        <p:blipFill>
          <a:blip r:embed="rId7"/>
          <a:stretch>
            <a:fillRect/>
          </a:stretch>
        </p:blipFill>
        <p:spPr>
          <a:xfrm>
            <a:off x="5115885" y="626900"/>
            <a:ext cx="704850" cy="657225"/>
          </a:xfrm>
          <a:prstGeom prst="rect">
            <a:avLst/>
          </a:prstGeom>
        </p:spPr>
      </p:pic>
      <p:pic>
        <p:nvPicPr>
          <p:cNvPr id="19" name="Picture 18">
            <a:extLst>
              <a:ext uri="{FF2B5EF4-FFF2-40B4-BE49-F238E27FC236}">
                <a16:creationId xmlns:a16="http://schemas.microsoft.com/office/drawing/2014/main" id="{1594CBD0-DE0B-E754-FF8E-F91702C7C6E1}"/>
              </a:ext>
            </a:extLst>
          </p:cNvPr>
          <p:cNvPicPr>
            <a:picLocks noChangeAspect="1"/>
          </p:cNvPicPr>
          <p:nvPr/>
        </p:nvPicPr>
        <p:blipFill>
          <a:blip r:embed="rId8"/>
          <a:stretch>
            <a:fillRect/>
          </a:stretch>
        </p:blipFill>
        <p:spPr>
          <a:xfrm>
            <a:off x="5820735" y="607902"/>
            <a:ext cx="857250" cy="685800"/>
          </a:xfrm>
          <a:prstGeom prst="rect">
            <a:avLst/>
          </a:prstGeom>
        </p:spPr>
      </p:pic>
      <p:pic>
        <p:nvPicPr>
          <p:cNvPr id="21" name="Picture 20">
            <a:extLst>
              <a:ext uri="{FF2B5EF4-FFF2-40B4-BE49-F238E27FC236}">
                <a16:creationId xmlns:a16="http://schemas.microsoft.com/office/drawing/2014/main" id="{C8959581-25F8-6C2D-FCB4-88ED857C228F}"/>
              </a:ext>
            </a:extLst>
          </p:cNvPr>
          <p:cNvPicPr>
            <a:picLocks noChangeAspect="1"/>
          </p:cNvPicPr>
          <p:nvPr/>
        </p:nvPicPr>
        <p:blipFill>
          <a:blip r:embed="rId9"/>
          <a:stretch>
            <a:fillRect/>
          </a:stretch>
        </p:blipFill>
        <p:spPr>
          <a:xfrm>
            <a:off x="422385" y="531652"/>
            <a:ext cx="762000" cy="733425"/>
          </a:xfrm>
          <a:prstGeom prst="rect">
            <a:avLst/>
          </a:prstGeom>
        </p:spPr>
      </p:pic>
      <p:pic>
        <p:nvPicPr>
          <p:cNvPr id="23" name="Picture 22">
            <a:extLst>
              <a:ext uri="{FF2B5EF4-FFF2-40B4-BE49-F238E27FC236}">
                <a16:creationId xmlns:a16="http://schemas.microsoft.com/office/drawing/2014/main" id="{F18A751C-A0D2-D595-B39A-F14B5BBD7FB9}"/>
              </a:ext>
            </a:extLst>
          </p:cNvPr>
          <p:cNvPicPr>
            <a:picLocks noChangeAspect="1"/>
          </p:cNvPicPr>
          <p:nvPr/>
        </p:nvPicPr>
        <p:blipFill>
          <a:blip r:embed="rId10"/>
          <a:stretch>
            <a:fillRect/>
          </a:stretch>
        </p:blipFill>
        <p:spPr>
          <a:xfrm>
            <a:off x="6663698" y="620230"/>
            <a:ext cx="847725" cy="676275"/>
          </a:xfrm>
          <a:prstGeom prst="rect">
            <a:avLst/>
          </a:prstGeom>
        </p:spPr>
      </p:pic>
      <p:pic>
        <p:nvPicPr>
          <p:cNvPr id="25" name="Picture 24">
            <a:extLst>
              <a:ext uri="{FF2B5EF4-FFF2-40B4-BE49-F238E27FC236}">
                <a16:creationId xmlns:a16="http://schemas.microsoft.com/office/drawing/2014/main" id="{5733BE5F-7A4D-3EB2-3D21-9A2C2465751A}"/>
              </a:ext>
            </a:extLst>
          </p:cNvPr>
          <p:cNvPicPr>
            <a:picLocks noChangeAspect="1"/>
          </p:cNvPicPr>
          <p:nvPr/>
        </p:nvPicPr>
        <p:blipFill>
          <a:blip r:embed="rId11"/>
          <a:stretch>
            <a:fillRect/>
          </a:stretch>
        </p:blipFill>
        <p:spPr>
          <a:xfrm>
            <a:off x="7461447" y="617376"/>
            <a:ext cx="714375" cy="619125"/>
          </a:xfrm>
          <a:prstGeom prst="rect">
            <a:avLst/>
          </a:prstGeom>
        </p:spPr>
      </p:pic>
      <p:pic>
        <p:nvPicPr>
          <p:cNvPr id="27" name="Picture 26">
            <a:extLst>
              <a:ext uri="{FF2B5EF4-FFF2-40B4-BE49-F238E27FC236}">
                <a16:creationId xmlns:a16="http://schemas.microsoft.com/office/drawing/2014/main" id="{D7D9771D-E416-C216-208B-6D565AF6A580}"/>
              </a:ext>
            </a:extLst>
          </p:cNvPr>
          <p:cNvPicPr>
            <a:picLocks noChangeAspect="1"/>
          </p:cNvPicPr>
          <p:nvPr/>
        </p:nvPicPr>
        <p:blipFill>
          <a:blip r:embed="rId12"/>
          <a:stretch>
            <a:fillRect/>
          </a:stretch>
        </p:blipFill>
        <p:spPr>
          <a:xfrm>
            <a:off x="8175822" y="645738"/>
            <a:ext cx="819150" cy="647700"/>
          </a:xfrm>
          <a:prstGeom prst="rect">
            <a:avLst/>
          </a:prstGeom>
        </p:spPr>
      </p:pic>
      <p:pic>
        <p:nvPicPr>
          <p:cNvPr id="7" name="Picture 6">
            <a:extLst>
              <a:ext uri="{FF2B5EF4-FFF2-40B4-BE49-F238E27FC236}">
                <a16:creationId xmlns:a16="http://schemas.microsoft.com/office/drawing/2014/main" id="{9A4404E1-BDC3-BF1F-F863-2F392E0A3B03}"/>
              </a:ext>
            </a:extLst>
          </p:cNvPr>
          <p:cNvPicPr>
            <a:picLocks noChangeAspect="1"/>
          </p:cNvPicPr>
          <p:nvPr/>
        </p:nvPicPr>
        <p:blipFill>
          <a:blip r:embed="rId13"/>
          <a:stretch>
            <a:fillRect/>
          </a:stretch>
        </p:blipFill>
        <p:spPr>
          <a:xfrm>
            <a:off x="4527592" y="603089"/>
            <a:ext cx="676232" cy="657225"/>
          </a:xfrm>
          <a:prstGeom prst="rect">
            <a:avLst/>
          </a:prstGeom>
        </p:spPr>
      </p:pic>
    </p:spTree>
    <p:extLst>
      <p:ext uri="{BB962C8B-B14F-4D97-AF65-F5344CB8AC3E}">
        <p14:creationId xmlns:p14="http://schemas.microsoft.com/office/powerpoint/2010/main" val="42792119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9A21B-2364-0B05-1373-5A97AE2F92B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71E9F37-4DAE-B1D3-9166-240592ADB75A}"/>
              </a:ext>
            </a:extLst>
          </p:cNvPr>
          <p:cNvSpPr/>
          <p:nvPr/>
        </p:nvSpPr>
        <p:spPr>
          <a:xfrm>
            <a:off x="0" y="0"/>
            <a:ext cx="15544800" cy="8898911"/>
          </a:xfrm>
          <a:prstGeom prst="rect">
            <a:avLst/>
          </a:prstGeom>
          <a:solidFill>
            <a:srgbClr val="2846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3A97A308-2EA3-7770-FC03-2E982EFA2E7D}"/>
              </a:ext>
            </a:extLst>
          </p:cNvPr>
          <p:cNvPicPr>
            <a:picLocks noChangeAspect="1"/>
          </p:cNvPicPr>
          <p:nvPr/>
        </p:nvPicPr>
        <p:blipFill>
          <a:blip r:embed="rId2">
            <a:alphaModFix amt="7000"/>
            <a:extLst>
              <a:ext uri="{BEBA8EAE-BF5A-486C-A8C5-ECC9F3942E4B}">
                <a14:imgProps xmlns:a14="http://schemas.microsoft.com/office/drawing/2010/main">
                  <a14:imgLayer r:embed="rId3">
                    <a14:imgEffect>
                      <a14:artisticPaintBrush brushSize="10"/>
                    </a14:imgEffect>
                    <a14:imgEffect>
                      <a14:saturation sat="0"/>
                    </a14:imgEffect>
                  </a14:imgLayer>
                </a14:imgProps>
              </a:ext>
              <a:ext uri="{28A0092B-C50C-407E-A947-70E740481C1C}">
                <a14:useLocalDpi xmlns:a14="http://schemas.microsoft.com/office/drawing/2010/main" val="0"/>
              </a:ext>
            </a:extLst>
          </a:blip>
          <a:srcRect l="1134" t="659" r="4325" b="19463"/>
          <a:stretch>
            <a:fillRect/>
          </a:stretch>
        </p:blipFill>
        <p:spPr>
          <a:xfrm>
            <a:off x="0" y="0"/>
            <a:ext cx="15544800" cy="8754533"/>
          </a:xfrm>
          <a:prstGeom prst="rect">
            <a:avLst/>
          </a:prstGeom>
        </p:spPr>
      </p:pic>
      <p:sp>
        <p:nvSpPr>
          <p:cNvPr id="2" name="TextBox 1">
            <a:extLst>
              <a:ext uri="{FF2B5EF4-FFF2-40B4-BE49-F238E27FC236}">
                <a16:creationId xmlns:a16="http://schemas.microsoft.com/office/drawing/2014/main" id="{E78C6EF6-4905-2F3C-800D-4F325E25EB00}"/>
              </a:ext>
            </a:extLst>
          </p:cNvPr>
          <p:cNvSpPr txBox="1"/>
          <p:nvPr/>
        </p:nvSpPr>
        <p:spPr>
          <a:xfrm>
            <a:off x="3769844" y="4186889"/>
            <a:ext cx="8005112" cy="132343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white"/>
                </a:solidFill>
                <a:effectLst/>
                <a:uLnTx/>
                <a:uFillTx/>
                <a:latin typeface="Garamond" panose="02020404030301010803" pitchFamily="18" charset="0"/>
                <a:ea typeface="+mn-ea"/>
                <a:cs typeface="+mn-cs"/>
              </a:rPr>
              <a:t>Questions?</a:t>
            </a:r>
          </a:p>
        </p:txBody>
      </p:sp>
    </p:spTree>
    <p:extLst>
      <p:ext uri="{BB962C8B-B14F-4D97-AF65-F5344CB8AC3E}">
        <p14:creationId xmlns:p14="http://schemas.microsoft.com/office/powerpoint/2010/main" val="208311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985ADB5D-0EB9-00B1-A5C8-1BB488B56AA4}"/>
              </a:ext>
            </a:extLst>
          </p:cNvPr>
          <p:cNvSpPr/>
          <p:nvPr/>
        </p:nvSpPr>
        <p:spPr>
          <a:xfrm>
            <a:off x="755746" y="3425753"/>
            <a:ext cx="14096369" cy="496130"/>
          </a:xfrm>
          <a:prstGeom prst="rect">
            <a:avLst/>
          </a:prstGeom>
          <a:solidFill>
            <a:srgbClr val="BAD3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9D5DCA17-8ACD-189E-F10F-B52F2A0D9B29}"/>
              </a:ext>
            </a:extLst>
          </p:cNvPr>
          <p:cNvSpPr>
            <a:spLocks noGrp="1"/>
          </p:cNvSpPr>
          <p:nvPr/>
        </p:nvSpPr>
        <p:spPr>
          <a:xfrm>
            <a:off x="384388" y="229443"/>
            <a:ext cx="9390074" cy="7077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341150"/>
            <a:r>
              <a:rPr lang="en-US" sz="4000" b="1" dirty="0">
                <a:solidFill>
                  <a:schemeClr val="accent3">
                    <a:lumMod val="50000"/>
                  </a:schemeClr>
                </a:solidFill>
                <a:latin typeface="Arial" panose="020B0604020202020204" pitchFamily="34" charset="0"/>
                <a:cs typeface="Arial" panose="020B0604020202020204" pitchFamily="34" charset="0"/>
              </a:rPr>
              <a:t>Two Paths Forward</a:t>
            </a:r>
          </a:p>
        </p:txBody>
      </p:sp>
      <p:sp>
        <p:nvSpPr>
          <p:cNvPr id="9" name="Title 1">
            <a:extLst>
              <a:ext uri="{FF2B5EF4-FFF2-40B4-BE49-F238E27FC236}">
                <a16:creationId xmlns:a16="http://schemas.microsoft.com/office/drawing/2014/main" id="{94005142-6E9E-54D6-1579-FA7DBE2C058C}"/>
              </a:ext>
            </a:extLst>
          </p:cNvPr>
          <p:cNvSpPr>
            <a:spLocks noGrp="1"/>
          </p:cNvSpPr>
          <p:nvPr/>
        </p:nvSpPr>
        <p:spPr>
          <a:xfrm>
            <a:off x="0" y="7723953"/>
            <a:ext cx="15544800" cy="523220"/>
          </a:xfrm>
          <a:prstGeom prst="rect">
            <a:avLst/>
          </a:prstGeom>
          <a:noFill/>
          <a:ln>
            <a:noFill/>
          </a:ln>
          <a:effectLst/>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2800" dirty="0">
                <a:solidFill>
                  <a:schemeClr val="accent6">
                    <a:lumMod val="50000"/>
                  </a:schemeClr>
                </a:solidFill>
                <a:effectLst>
                  <a:outerShdw blurRad="50800" dist="38100" dir="2700000" algn="tl" rotWithShape="0">
                    <a:prstClr val="black">
                      <a:alpha val="40000"/>
                    </a:prstClr>
                  </a:outerShdw>
                </a:effectLst>
                <a:latin typeface="Arial Narrow" panose="020B0606020202030204" pitchFamily="34" charset="0"/>
              </a:rPr>
              <a:t>Both paths are doable – only one achieves the City’s long-term vision.</a:t>
            </a:r>
          </a:p>
        </p:txBody>
      </p:sp>
      <p:pic>
        <p:nvPicPr>
          <p:cNvPr id="11" name="Picture 10">
            <a:extLst>
              <a:ext uri="{FF2B5EF4-FFF2-40B4-BE49-F238E27FC236}">
                <a16:creationId xmlns:a16="http://schemas.microsoft.com/office/drawing/2014/main" id="{BC941E9A-F606-2393-B208-F574EB831A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9355" y="1223339"/>
            <a:ext cx="2029153" cy="996672"/>
          </a:xfrm>
          <a:prstGeom prst="rect">
            <a:avLst/>
          </a:prstGeom>
        </p:spPr>
      </p:pic>
      <p:sp>
        <p:nvSpPr>
          <p:cNvPr id="12" name="Arrow: Right 11">
            <a:extLst>
              <a:ext uri="{FF2B5EF4-FFF2-40B4-BE49-F238E27FC236}">
                <a16:creationId xmlns:a16="http://schemas.microsoft.com/office/drawing/2014/main" id="{9CC5AC1B-AA2E-E17F-0570-21F435D2E596}"/>
              </a:ext>
            </a:extLst>
          </p:cNvPr>
          <p:cNvSpPr/>
          <p:nvPr/>
        </p:nvSpPr>
        <p:spPr>
          <a:xfrm>
            <a:off x="646389" y="955058"/>
            <a:ext cx="5549463" cy="1533239"/>
          </a:xfrm>
          <a:prstGeom prst="rightArrow">
            <a:avLst/>
          </a:prstGeom>
          <a:gradFill>
            <a:gsLst>
              <a:gs pos="0">
                <a:schemeClr val="bg1"/>
              </a:gs>
              <a:gs pos="23000">
                <a:srgbClr val="497F5F"/>
              </a:gs>
              <a:gs pos="83000">
                <a:srgbClr val="497F5F"/>
              </a:gs>
              <a:gs pos="100000">
                <a:srgbClr val="497F5F"/>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Arrow: Right 12">
            <a:extLst>
              <a:ext uri="{FF2B5EF4-FFF2-40B4-BE49-F238E27FC236}">
                <a16:creationId xmlns:a16="http://schemas.microsoft.com/office/drawing/2014/main" id="{7AFCB2A3-0323-69DA-BAF5-44CE7DCEA73C}"/>
              </a:ext>
            </a:extLst>
          </p:cNvPr>
          <p:cNvSpPr/>
          <p:nvPr/>
        </p:nvSpPr>
        <p:spPr>
          <a:xfrm rot="10800000">
            <a:off x="9348949" y="944129"/>
            <a:ext cx="5549462" cy="1533239"/>
          </a:xfrm>
          <a:prstGeom prst="rightArrow">
            <a:avLst/>
          </a:prstGeom>
          <a:gradFill>
            <a:gsLst>
              <a:gs pos="0">
                <a:schemeClr val="bg1"/>
              </a:gs>
              <a:gs pos="25000">
                <a:srgbClr val="284634"/>
              </a:gs>
              <a:gs pos="83000">
                <a:srgbClr val="284634"/>
              </a:gs>
              <a:gs pos="100000">
                <a:srgbClr val="284634"/>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Diamond 13">
            <a:extLst>
              <a:ext uri="{FF2B5EF4-FFF2-40B4-BE49-F238E27FC236}">
                <a16:creationId xmlns:a16="http://schemas.microsoft.com/office/drawing/2014/main" id="{54AE51C2-71B4-B8B6-CE5E-FF57B7E2B6AC}"/>
              </a:ext>
            </a:extLst>
          </p:cNvPr>
          <p:cNvSpPr/>
          <p:nvPr/>
        </p:nvSpPr>
        <p:spPr>
          <a:xfrm>
            <a:off x="7148228" y="3172186"/>
            <a:ext cx="1120592" cy="1120592"/>
          </a:xfrm>
          <a:prstGeom prst="diamond">
            <a:avLst/>
          </a:prstGeom>
          <a:solidFill>
            <a:srgbClr val="CC9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1">
            <a:extLst>
              <a:ext uri="{FF2B5EF4-FFF2-40B4-BE49-F238E27FC236}">
                <a16:creationId xmlns:a16="http://schemas.microsoft.com/office/drawing/2014/main" id="{97CF4DCD-0778-20F4-0E4A-CAD3FD79BB92}"/>
              </a:ext>
            </a:extLst>
          </p:cNvPr>
          <p:cNvSpPr>
            <a:spLocks noGrp="1"/>
          </p:cNvSpPr>
          <p:nvPr/>
        </p:nvSpPr>
        <p:spPr>
          <a:xfrm>
            <a:off x="1267259" y="1509309"/>
            <a:ext cx="4928591" cy="424732"/>
          </a:xfrm>
          <a:prstGeom prst="rect">
            <a:avLst/>
          </a:prstGeom>
          <a:noFill/>
          <a:ln>
            <a:noFill/>
          </a:ln>
          <a:effectLst/>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400"/>
            <a:r>
              <a:rPr lang="en-US" sz="2400" b="1" dirty="0">
                <a:solidFill>
                  <a:schemeClr val="bg1"/>
                </a:solidFill>
                <a:effectLst>
                  <a:outerShdw blurRad="50800" dist="38100" dir="2700000" algn="tl" rotWithShape="0">
                    <a:prstClr val="black">
                      <a:alpha val="40000"/>
                    </a:prstClr>
                  </a:outerShdw>
                </a:effectLst>
                <a:latin typeface="Arial Narrow" panose="020B0606020202030204" pitchFamily="34" charset="0"/>
              </a:rPr>
              <a:t>Path 1: Status Quo</a:t>
            </a:r>
          </a:p>
        </p:txBody>
      </p:sp>
      <p:sp>
        <p:nvSpPr>
          <p:cNvPr id="16" name="Title 1">
            <a:extLst>
              <a:ext uri="{FF2B5EF4-FFF2-40B4-BE49-F238E27FC236}">
                <a16:creationId xmlns:a16="http://schemas.microsoft.com/office/drawing/2014/main" id="{9B6EF2CC-B29A-E609-C053-144BEB9372E4}"/>
              </a:ext>
            </a:extLst>
          </p:cNvPr>
          <p:cNvSpPr>
            <a:spLocks noGrp="1"/>
          </p:cNvSpPr>
          <p:nvPr/>
        </p:nvSpPr>
        <p:spPr>
          <a:xfrm>
            <a:off x="9370032" y="1519572"/>
            <a:ext cx="4928591" cy="424732"/>
          </a:xfrm>
          <a:prstGeom prst="rect">
            <a:avLst/>
          </a:prstGeom>
          <a:noFill/>
          <a:ln>
            <a:noFill/>
          </a:ln>
          <a:effectLst/>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400"/>
            <a:r>
              <a:rPr lang="en-US" sz="2400" b="1" dirty="0">
                <a:solidFill>
                  <a:schemeClr val="bg1"/>
                </a:solidFill>
                <a:effectLst>
                  <a:outerShdw blurRad="50800" dist="38100" dir="2700000" algn="tl" rotWithShape="0">
                    <a:prstClr val="black">
                      <a:alpha val="40000"/>
                    </a:prstClr>
                  </a:outerShdw>
                </a:effectLst>
                <a:latin typeface="Arial Narrow" panose="020B0606020202030204" pitchFamily="34" charset="0"/>
              </a:rPr>
              <a:t>Path 2: City Imagine 2050</a:t>
            </a:r>
            <a:endParaRPr lang="en-US" sz="2800" b="1" dirty="0">
              <a:solidFill>
                <a:schemeClr val="bg1"/>
              </a:solidFill>
              <a:effectLst>
                <a:outerShdw blurRad="50800" dist="38100" dir="2700000" algn="tl" rotWithShape="0">
                  <a:prstClr val="black">
                    <a:alpha val="40000"/>
                  </a:prstClr>
                </a:outerShdw>
              </a:effectLst>
              <a:latin typeface="Arial Narrow" panose="020B0606020202030204" pitchFamily="34" charset="0"/>
            </a:endParaRPr>
          </a:p>
        </p:txBody>
      </p:sp>
      <p:sp>
        <p:nvSpPr>
          <p:cNvPr id="20" name="Title 1">
            <a:extLst>
              <a:ext uri="{FF2B5EF4-FFF2-40B4-BE49-F238E27FC236}">
                <a16:creationId xmlns:a16="http://schemas.microsoft.com/office/drawing/2014/main" id="{ABC62476-FD45-97A2-E5B6-999922DAB2CD}"/>
              </a:ext>
            </a:extLst>
          </p:cNvPr>
          <p:cNvSpPr>
            <a:spLocks noGrp="1"/>
          </p:cNvSpPr>
          <p:nvPr/>
        </p:nvSpPr>
        <p:spPr>
          <a:xfrm>
            <a:off x="6804307" y="3438556"/>
            <a:ext cx="1795418" cy="535531"/>
          </a:xfrm>
          <a:prstGeom prst="rect">
            <a:avLst/>
          </a:prstGeom>
          <a:noFill/>
          <a:ln>
            <a:noFill/>
          </a:ln>
          <a:effectLst/>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400"/>
            <a:r>
              <a:rPr lang="en-US" sz="3200" b="1" dirty="0">
                <a:solidFill>
                  <a:schemeClr val="bg1"/>
                </a:solidFill>
                <a:effectLst>
                  <a:outerShdw blurRad="50800" dist="38100" dir="2700000" algn="tl" rotWithShape="0">
                    <a:prstClr val="black">
                      <a:alpha val="40000"/>
                    </a:prstClr>
                  </a:outerShdw>
                </a:effectLst>
                <a:latin typeface="Arial Narrow" panose="020B0606020202030204" pitchFamily="34" charset="0"/>
              </a:rPr>
              <a:t>OR</a:t>
            </a:r>
          </a:p>
        </p:txBody>
      </p:sp>
      <p:sp>
        <p:nvSpPr>
          <p:cNvPr id="21" name="Rectangle 20">
            <a:extLst>
              <a:ext uri="{FF2B5EF4-FFF2-40B4-BE49-F238E27FC236}">
                <a16:creationId xmlns:a16="http://schemas.microsoft.com/office/drawing/2014/main" id="{17F38904-42E9-DEA7-FCE4-7A699F7BE3E0}"/>
              </a:ext>
            </a:extLst>
          </p:cNvPr>
          <p:cNvSpPr/>
          <p:nvPr/>
        </p:nvSpPr>
        <p:spPr>
          <a:xfrm rot="10800000">
            <a:off x="1429924" y="5454235"/>
            <a:ext cx="5191880" cy="1460280"/>
          </a:xfrm>
          <a:prstGeom prst="rect">
            <a:avLst/>
          </a:prstGeom>
          <a:gradFill>
            <a:gsLst>
              <a:gs pos="0">
                <a:schemeClr val="bg1"/>
              </a:gs>
              <a:gs pos="16000">
                <a:srgbClr val="DCE9DB"/>
              </a:gs>
              <a:gs pos="83000">
                <a:srgbClr val="DCE9DB"/>
              </a:gs>
              <a:gs pos="100000">
                <a:srgbClr val="DCE9DB"/>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itle 1">
            <a:extLst>
              <a:ext uri="{FF2B5EF4-FFF2-40B4-BE49-F238E27FC236}">
                <a16:creationId xmlns:a16="http://schemas.microsoft.com/office/drawing/2014/main" id="{9C12EEA0-8749-D189-C964-7CC9A31516AD}"/>
              </a:ext>
            </a:extLst>
          </p:cNvPr>
          <p:cNvSpPr>
            <a:spLocks noGrp="1"/>
          </p:cNvSpPr>
          <p:nvPr/>
        </p:nvSpPr>
        <p:spPr>
          <a:xfrm>
            <a:off x="8894619" y="3483353"/>
            <a:ext cx="5571883" cy="424732"/>
          </a:xfrm>
          <a:prstGeom prst="rect">
            <a:avLst/>
          </a:prstGeom>
          <a:noFill/>
          <a:ln>
            <a:noFill/>
          </a:ln>
          <a:effectLst/>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400"/>
            <a:r>
              <a:rPr lang="en-US" sz="2400" b="1" dirty="0">
                <a:effectLst>
                  <a:outerShdw blurRad="50800" dist="38100" dir="2700000" algn="tl" rotWithShape="0">
                    <a:prstClr val="black">
                      <a:alpha val="40000"/>
                    </a:prstClr>
                  </a:outerShdw>
                </a:effectLst>
                <a:latin typeface="Arial Narrow" panose="020B0606020202030204" pitchFamily="34" charset="0"/>
              </a:rPr>
              <a:t>Planned</a:t>
            </a:r>
          </a:p>
        </p:txBody>
      </p:sp>
      <p:sp>
        <p:nvSpPr>
          <p:cNvPr id="33" name="Rectangle 32">
            <a:extLst>
              <a:ext uri="{FF2B5EF4-FFF2-40B4-BE49-F238E27FC236}">
                <a16:creationId xmlns:a16="http://schemas.microsoft.com/office/drawing/2014/main" id="{8A63DA15-7153-2DA7-1728-B0A5D3F41A10}"/>
              </a:ext>
            </a:extLst>
          </p:cNvPr>
          <p:cNvSpPr/>
          <p:nvPr/>
        </p:nvSpPr>
        <p:spPr>
          <a:xfrm>
            <a:off x="8721916" y="4436742"/>
            <a:ext cx="6208029" cy="1033464"/>
          </a:xfrm>
          <a:prstGeom prst="rect">
            <a:avLst/>
          </a:prstGeom>
          <a:gradFill>
            <a:gsLst>
              <a:gs pos="0">
                <a:schemeClr val="bg1"/>
              </a:gs>
              <a:gs pos="19000">
                <a:srgbClr val="284634"/>
              </a:gs>
              <a:gs pos="43000">
                <a:srgbClr val="284634"/>
              </a:gs>
              <a:gs pos="100000">
                <a:srgbClr val="284634"/>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Arrow: Right 33">
            <a:extLst>
              <a:ext uri="{FF2B5EF4-FFF2-40B4-BE49-F238E27FC236}">
                <a16:creationId xmlns:a16="http://schemas.microsoft.com/office/drawing/2014/main" id="{61073DC3-6172-EC0F-E472-4C879C1EE4AE}"/>
              </a:ext>
            </a:extLst>
          </p:cNvPr>
          <p:cNvSpPr/>
          <p:nvPr/>
        </p:nvSpPr>
        <p:spPr>
          <a:xfrm>
            <a:off x="6180085" y="4550952"/>
            <a:ext cx="2714534" cy="800926"/>
          </a:xfrm>
          <a:prstGeom prst="rightArrow">
            <a:avLst/>
          </a:prstGeom>
          <a:solidFill>
            <a:srgbClr val="BAD3B7"/>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Arrow: Pentagon 31">
            <a:extLst>
              <a:ext uri="{FF2B5EF4-FFF2-40B4-BE49-F238E27FC236}">
                <a16:creationId xmlns:a16="http://schemas.microsoft.com/office/drawing/2014/main" id="{8848BF7E-8521-82A0-B288-BC026FFC9CF0}"/>
              </a:ext>
            </a:extLst>
          </p:cNvPr>
          <p:cNvSpPr/>
          <p:nvPr/>
        </p:nvSpPr>
        <p:spPr>
          <a:xfrm>
            <a:off x="894904" y="4411699"/>
            <a:ext cx="6253324" cy="1033464"/>
          </a:xfrm>
          <a:prstGeom prst="homePlate">
            <a:avLst/>
          </a:prstGeom>
          <a:gradFill>
            <a:gsLst>
              <a:gs pos="0">
                <a:schemeClr val="bg1"/>
              </a:gs>
              <a:gs pos="26000">
                <a:srgbClr val="BAD3B7"/>
              </a:gs>
              <a:gs pos="83000">
                <a:srgbClr val="BAD3B7"/>
              </a:gs>
              <a:gs pos="100000">
                <a:srgbClr val="BAD3B7"/>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itle 1">
            <a:extLst>
              <a:ext uri="{FF2B5EF4-FFF2-40B4-BE49-F238E27FC236}">
                <a16:creationId xmlns:a16="http://schemas.microsoft.com/office/drawing/2014/main" id="{A2DB6DA9-7DD0-2B8D-0577-EFEE696E3546}"/>
              </a:ext>
            </a:extLst>
          </p:cNvPr>
          <p:cNvSpPr>
            <a:spLocks noGrp="1"/>
          </p:cNvSpPr>
          <p:nvPr/>
        </p:nvSpPr>
        <p:spPr>
          <a:xfrm>
            <a:off x="9236436" y="4401031"/>
            <a:ext cx="5191879" cy="1015663"/>
          </a:xfrm>
          <a:prstGeom prst="rect">
            <a:avLst/>
          </a:prstGeom>
          <a:noFill/>
          <a:ln>
            <a:noFill/>
          </a:ln>
          <a:effectLst/>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defTabSz="914400">
              <a:lnSpc>
                <a:spcPct val="150000"/>
              </a:lnSpc>
              <a:buFont typeface="Arial" panose="020B0604020202020204" pitchFamily="34" charset="0"/>
              <a:buChar char="•"/>
            </a:pPr>
            <a:r>
              <a:rPr lang="en-US" sz="2400" b="1" dirty="0">
                <a:solidFill>
                  <a:schemeClr val="bg1"/>
                </a:solidFill>
                <a:effectLst>
                  <a:outerShdw blurRad="50800" dist="38100" dir="2700000" algn="tl" rotWithShape="0">
                    <a:prstClr val="black">
                      <a:alpha val="40000"/>
                    </a:prstClr>
                  </a:outerShdw>
                </a:effectLst>
                <a:latin typeface="Arial Narrow" panose="020B0606020202030204" pitchFamily="34" charset="0"/>
              </a:rPr>
              <a:t>Cohesive &amp; integrated land planning</a:t>
            </a:r>
          </a:p>
          <a:p>
            <a:pPr marL="342900" indent="-342900" defTabSz="914400">
              <a:lnSpc>
                <a:spcPct val="100000"/>
              </a:lnSpc>
              <a:buFont typeface="Arial" panose="020B0604020202020204" pitchFamily="34" charset="0"/>
              <a:buChar char="•"/>
            </a:pPr>
            <a:r>
              <a:rPr lang="en-US" sz="2400" b="1" dirty="0">
                <a:solidFill>
                  <a:schemeClr val="bg1"/>
                </a:solidFill>
                <a:effectLst>
                  <a:outerShdw blurRad="50800" dist="38100" dir="2700000" algn="tl" rotWithShape="0">
                    <a:prstClr val="black">
                      <a:alpha val="40000"/>
                    </a:prstClr>
                  </a:outerShdw>
                </a:effectLst>
                <a:latin typeface="Arial Narrow" panose="020B0606020202030204" pitchFamily="34" charset="0"/>
              </a:rPr>
              <a:t>Aligned with City Comprehensive Plan</a:t>
            </a:r>
            <a:endParaRPr lang="en-US" sz="2800" b="1" dirty="0">
              <a:solidFill>
                <a:schemeClr val="bg1"/>
              </a:solidFill>
              <a:effectLst>
                <a:outerShdw blurRad="50800" dist="38100" dir="2700000" algn="tl" rotWithShape="0">
                  <a:prstClr val="black">
                    <a:alpha val="40000"/>
                  </a:prstClr>
                </a:outerShdw>
              </a:effectLst>
              <a:latin typeface="Arial Narrow" panose="020B0606020202030204" pitchFamily="34" charset="0"/>
            </a:endParaRPr>
          </a:p>
        </p:txBody>
      </p:sp>
      <p:sp>
        <p:nvSpPr>
          <p:cNvPr id="36" name="Title 1">
            <a:extLst>
              <a:ext uri="{FF2B5EF4-FFF2-40B4-BE49-F238E27FC236}">
                <a16:creationId xmlns:a16="http://schemas.microsoft.com/office/drawing/2014/main" id="{85AB5A4A-0BF4-C145-5436-58715AC092A8}"/>
              </a:ext>
            </a:extLst>
          </p:cNvPr>
          <p:cNvSpPr>
            <a:spLocks noGrp="1"/>
          </p:cNvSpPr>
          <p:nvPr/>
        </p:nvSpPr>
        <p:spPr>
          <a:xfrm>
            <a:off x="1849119" y="4473838"/>
            <a:ext cx="4594254" cy="830997"/>
          </a:xfrm>
          <a:prstGeom prst="rect">
            <a:avLst/>
          </a:prstGeom>
          <a:noFill/>
          <a:ln>
            <a:noFill/>
          </a:ln>
          <a:effectLst/>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lnSpc>
                <a:spcPct val="100000"/>
              </a:lnSpc>
              <a:buFont typeface="Arial" panose="020B0604020202020204" pitchFamily="34" charset="0"/>
              <a:buChar char="•"/>
            </a:pPr>
            <a:r>
              <a:rPr lang="en-US" sz="2400" b="1" dirty="0">
                <a:solidFill>
                  <a:schemeClr val="accent6">
                    <a:lumMod val="50000"/>
                  </a:schemeClr>
                </a:solidFill>
                <a:effectLst>
                  <a:outerShdw blurRad="50800" dist="38100" dir="2700000" algn="tl" rotWithShape="0">
                    <a:prstClr val="black">
                      <a:alpha val="40000"/>
                    </a:prstClr>
                  </a:outerShdw>
                </a:effectLst>
                <a:latin typeface="Arial Narrow" panose="020B0606020202030204" pitchFamily="34" charset="0"/>
              </a:rPr>
              <a:t>Fragmented, disconnected</a:t>
            </a:r>
          </a:p>
          <a:p>
            <a:pPr marL="342900" indent="-342900" defTabSz="914400">
              <a:lnSpc>
                <a:spcPct val="100000"/>
              </a:lnSpc>
              <a:buFont typeface="Arial" panose="020B0604020202020204" pitchFamily="34" charset="0"/>
              <a:buChar char="•"/>
            </a:pPr>
            <a:r>
              <a:rPr lang="en-US" sz="2400" b="1" dirty="0">
                <a:solidFill>
                  <a:schemeClr val="accent6">
                    <a:lumMod val="50000"/>
                  </a:schemeClr>
                </a:solidFill>
                <a:effectLst>
                  <a:outerShdw blurRad="50800" dist="38100" dir="2700000" algn="tl" rotWithShape="0">
                    <a:prstClr val="black">
                      <a:alpha val="40000"/>
                    </a:prstClr>
                  </a:outerShdw>
                </a:effectLst>
                <a:latin typeface="Arial Narrow" panose="020B0606020202030204" pitchFamily="34" charset="0"/>
              </a:rPr>
              <a:t>Not cohesively planned</a:t>
            </a:r>
            <a:endParaRPr lang="en-US" sz="2800" b="1" dirty="0">
              <a:solidFill>
                <a:schemeClr val="accent6">
                  <a:lumMod val="50000"/>
                </a:schemeClr>
              </a:solidFill>
              <a:effectLst>
                <a:outerShdw blurRad="50800" dist="38100" dir="2700000" algn="tl" rotWithShape="0">
                  <a:prstClr val="black">
                    <a:alpha val="40000"/>
                  </a:prstClr>
                </a:outerShdw>
              </a:effectLst>
              <a:latin typeface="Arial Narrow" panose="020B0606020202030204" pitchFamily="34" charset="0"/>
            </a:endParaRPr>
          </a:p>
        </p:txBody>
      </p:sp>
      <p:sp>
        <p:nvSpPr>
          <p:cNvPr id="37" name="Rectangle 36">
            <a:extLst>
              <a:ext uri="{FF2B5EF4-FFF2-40B4-BE49-F238E27FC236}">
                <a16:creationId xmlns:a16="http://schemas.microsoft.com/office/drawing/2014/main" id="{6727108C-DC11-E7FB-C09B-7789A1B537B9}"/>
              </a:ext>
            </a:extLst>
          </p:cNvPr>
          <p:cNvSpPr/>
          <p:nvPr/>
        </p:nvSpPr>
        <p:spPr>
          <a:xfrm>
            <a:off x="8721916" y="5473762"/>
            <a:ext cx="6193294" cy="1460280"/>
          </a:xfrm>
          <a:prstGeom prst="rect">
            <a:avLst/>
          </a:prstGeom>
          <a:gradFill>
            <a:gsLst>
              <a:gs pos="0">
                <a:schemeClr val="bg1"/>
              </a:gs>
              <a:gs pos="20000">
                <a:srgbClr val="CADEC8"/>
              </a:gs>
              <a:gs pos="83000">
                <a:srgbClr val="CADEC8"/>
              </a:gs>
              <a:gs pos="100000">
                <a:srgbClr val="CADEC8"/>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itle 1">
            <a:extLst>
              <a:ext uri="{FF2B5EF4-FFF2-40B4-BE49-F238E27FC236}">
                <a16:creationId xmlns:a16="http://schemas.microsoft.com/office/drawing/2014/main" id="{D1032AFC-F832-B5DF-525A-AF7C80F46E7D}"/>
              </a:ext>
            </a:extLst>
          </p:cNvPr>
          <p:cNvSpPr>
            <a:spLocks noGrp="1"/>
          </p:cNvSpPr>
          <p:nvPr/>
        </p:nvSpPr>
        <p:spPr>
          <a:xfrm>
            <a:off x="9244074" y="5760463"/>
            <a:ext cx="5413243" cy="830997"/>
          </a:xfrm>
          <a:prstGeom prst="rect">
            <a:avLst/>
          </a:prstGeom>
          <a:noFill/>
          <a:ln>
            <a:noFill/>
          </a:ln>
          <a:effectLst/>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defTabSz="914400">
              <a:lnSpc>
                <a:spcPct val="100000"/>
              </a:lnSpc>
              <a:buFont typeface="Arial" panose="020B0604020202020204" pitchFamily="34" charset="0"/>
              <a:buChar char="•"/>
            </a:pPr>
            <a:r>
              <a:rPr lang="en-US" sz="2400" dirty="0">
                <a:solidFill>
                  <a:schemeClr val="accent6">
                    <a:lumMod val="50000"/>
                  </a:schemeClr>
                </a:solidFill>
                <a:effectLst>
                  <a:outerShdw blurRad="50800" dist="38100" dir="2700000" algn="tl" rotWithShape="0">
                    <a:prstClr val="black">
                      <a:alpha val="40000"/>
                    </a:prstClr>
                  </a:outerShdw>
                </a:effectLst>
                <a:latin typeface="Arial Narrow" panose="020B0606020202030204" pitchFamily="34" charset="0"/>
              </a:rPr>
              <a:t>Supports higher quality community growth</a:t>
            </a:r>
          </a:p>
          <a:p>
            <a:pPr marL="342900" indent="-342900" defTabSz="914400">
              <a:lnSpc>
                <a:spcPct val="100000"/>
              </a:lnSpc>
              <a:buFont typeface="Arial" panose="020B0604020202020204" pitchFamily="34" charset="0"/>
              <a:buChar char="•"/>
            </a:pPr>
            <a:r>
              <a:rPr lang="en-US" sz="2400" dirty="0">
                <a:solidFill>
                  <a:schemeClr val="accent6">
                    <a:lumMod val="50000"/>
                  </a:schemeClr>
                </a:solidFill>
                <a:effectLst>
                  <a:outerShdw blurRad="50800" dist="38100" dir="2700000" algn="tl" rotWithShape="0">
                    <a:prstClr val="black">
                      <a:alpha val="40000"/>
                    </a:prstClr>
                  </a:outerShdw>
                </a:effectLst>
                <a:latin typeface="Arial Narrow" panose="020B0606020202030204" pitchFamily="34" charset="0"/>
              </a:rPr>
              <a:t>Coordinated Phased Infrastructure</a:t>
            </a:r>
            <a:endParaRPr lang="en-US" sz="2800" dirty="0">
              <a:solidFill>
                <a:schemeClr val="accent6">
                  <a:lumMod val="50000"/>
                </a:schemeClr>
              </a:solidFill>
              <a:effectLst>
                <a:outerShdw blurRad="50800" dist="38100" dir="2700000" algn="tl" rotWithShape="0">
                  <a:prstClr val="black">
                    <a:alpha val="40000"/>
                  </a:prstClr>
                </a:outerShdw>
              </a:effectLst>
              <a:latin typeface="Arial Narrow" panose="020B0606020202030204" pitchFamily="34" charset="0"/>
            </a:endParaRPr>
          </a:p>
        </p:txBody>
      </p:sp>
      <p:sp>
        <p:nvSpPr>
          <p:cNvPr id="40" name="Title 1">
            <a:extLst>
              <a:ext uri="{FF2B5EF4-FFF2-40B4-BE49-F238E27FC236}">
                <a16:creationId xmlns:a16="http://schemas.microsoft.com/office/drawing/2014/main" id="{60D3FCB4-7ECD-6F8E-6514-65CFA53247D3}"/>
              </a:ext>
            </a:extLst>
          </p:cNvPr>
          <p:cNvSpPr>
            <a:spLocks noGrp="1"/>
          </p:cNvSpPr>
          <p:nvPr/>
        </p:nvSpPr>
        <p:spPr>
          <a:xfrm>
            <a:off x="1849119" y="5552563"/>
            <a:ext cx="4594253" cy="1200329"/>
          </a:xfrm>
          <a:prstGeom prst="rect">
            <a:avLst/>
          </a:prstGeom>
          <a:noFill/>
          <a:ln>
            <a:noFill/>
          </a:ln>
          <a:effectLst/>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defTabSz="914400">
              <a:lnSpc>
                <a:spcPct val="100000"/>
              </a:lnSpc>
              <a:buFont typeface="Arial" panose="020B0604020202020204" pitchFamily="34" charset="0"/>
              <a:buChar char="•"/>
            </a:pPr>
            <a:r>
              <a:rPr lang="en-US" sz="2400" dirty="0">
                <a:solidFill>
                  <a:schemeClr val="accent6">
                    <a:lumMod val="50000"/>
                  </a:schemeClr>
                </a:solidFill>
                <a:effectLst>
                  <a:outerShdw blurRad="50800" dist="38100" dir="2700000" algn="tl" rotWithShape="0">
                    <a:prstClr val="black">
                      <a:alpha val="40000"/>
                    </a:prstClr>
                  </a:outerShdw>
                </a:effectLst>
                <a:latin typeface="Arial Narrow" panose="020B0606020202030204" pitchFamily="34" charset="0"/>
              </a:rPr>
              <a:t>No long-term strategy</a:t>
            </a:r>
          </a:p>
          <a:p>
            <a:pPr marL="342900" indent="-342900" defTabSz="914400">
              <a:lnSpc>
                <a:spcPct val="100000"/>
              </a:lnSpc>
              <a:buFont typeface="Arial" panose="020B0604020202020204" pitchFamily="34" charset="0"/>
              <a:buChar char="•"/>
            </a:pPr>
            <a:r>
              <a:rPr lang="en-US" sz="2400" dirty="0">
                <a:solidFill>
                  <a:schemeClr val="accent6">
                    <a:lumMod val="50000"/>
                  </a:schemeClr>
                </a:solidFill>
                <a:effectLst>
                  <a:outerShdw blurRad="50800" dist="38100" dir="2700000" algn="tl" rotWithShape="0">
                    <a:prstClr val="black">
                      <a:alpha val="40000"/>
                    </a:prstClr>
                  </a:outerShdw>
                </a:effectLst>
                <a:latin typeface="Arial Narrow" panose="020B0606020202030204" pitchFamily="34" charset="0"/>
              </a:rPr>
              <a:t>Unpredictable infrastructure investment</a:t>
            </a:r>
            <a:endParaRPr lang="en-US" sz="2800" dirty="0">
              <a:solidFill>
                <a:schemeClr val="accent6">
                  <a:lumMod val="50000"/>
                </a:schemeClr>
              </a:solidFill>
              <a:effectLst>
                <a:outerShdw blurRad="50800" dist="38100" dir="2700000" algn="tl" rotWithShape="0">
                  <a:prstClr val="black">
                    <a:alpha val="40000"/>
                  </a:prstClr>
                </a:outerShdw>
              </a:effectLst>
              <a:latin typeface="Arial Narrow" panose="020B0606020202030204" pitchFamily="34" charset="0"/>
            </a:endParaRPr>
          </a:p>
        </p:txBody>
      </p:sp>
      <p:sp>
        <p:nvSpPr>
          <p:cNvPr id="2" name="TextBox 1">
            <a:extLst>
              <a:ext uri="{FF2B5EF4-FFF2-40B4-BE49-F238E27FC236}">
                <a16:creationId xmlns:a16="http://schemas.microsoft.com/office/drawing/2014/main" id="{8CFE5769-52EA-ABE1-F8C3-75B5ADD4B2CC}"/>
              </a:ext>
            </a:extLst>
          </p:cNvPr>
          <p:cNvSpPr txBox="1"/>
          <p:nvPr/>
        </p:nvSpPr>
        <p:spPr>
          <a:xfrm>
            <a:off x="1267259" y="3478422"/>
            <a:ext cx="5206143" cy="461665"/>
          </a:xfrm>
          <a:prstGeom prst="rect">
            <a:avLst/>
          </a:prstGeom>
          <a:noFill/>
          <a:ln>
            <a:noFill/>
          </a:ln>
          <a:effectLst/>
        </p:spPr>
        <p:txBody>
          <a:bodyPr vert="horz" wrap="square" lIns="91440" tIns="45720" rIns="91440" bIns="45720" rtlCol="0" anchor="ctr">
            <a:spAutoFit/>
          </a:bodyPr>
          <a:lstStyle>
            <a:defPPr>
              <a:defRPr lang="en-US"/>
            </a:defPPr>
            <a:lvl1pPr defTabSz="914400">
              <a:lnSpc>
                <a:spcPct val="90000"/>
              </a:lnSpc>
              <a:spcBef>
                <a:spcPct val="0"/>
              </a:spcBef>
              <a:buNone/>
              <a:defRPr sz="2400" b="1">
                <a:effectLst>
                  <a:outerShdw blurRad="50800" dist="38100" dir="2700000" algn="tl" rotWithShape="0">
                    <a:prstClr val="black">
                      <a:alpha val="40000"/>
                    </a:prstClr>
                  </a:outerShdw>
                </a:effectLst>
                <a:latin typeface="Arial Narrow" panose="020B0606020202030204" pitchFamily="34" charset="0"/>
                <a:ea typeface="+mj-ea"/>
                <a:cs typeface="+mj-cs"/>
              </a:defRPr>
            </a:lvl1pPr>
          </a:lstStyle>
          <a:p>
            <a:pPr algn="r"/>
            <a:r>
              <a:rPr lang="en-US" dirty="0"/>
              <a:t>Unplanned</a:t>
            </a:r>
          </a:p>
        </p:txBody>
      </p:sp>
      <p:sp>
        <p:nvSpPr>
          <p:cNvPr id="4" name="Slide Number Placeholder 3">
            <a:extLst>
              <a:ext uri="{FF2B5EF4-FFF2-40B4-BE49-F238E27FC236}">
                <a16:creationId xmlns:a16="http://schemas.microsoft.com/office/drawing/2014/main" id="{1514C061-0A52-F7B9-787A-A930D98F2BF8}"/>
              </a:ext>
            </a:extLst>
          </p:cNvPr>
          <p:cNvSpPr>
            <a:spLocks noGrp="1"/>
          </p:cNvSpPr>
          <p:nvPr>
            <p:ph type="sldNum" sz="quarter" idx="4"/>
          </p:nvPr>
        </p:nvSpPr>
        <p:spPr>
          <a:xfrm>
            <a:off x="11916361" y="9404710"/>
            <a:ext cx="3497580" cy="535517"/>
          </a:xfrm>
        </p:spPr>
        <p:txBody>
          <a:bodyPr/>
          <a:lstStyle/>
          <a:p>
            <a:fld id="{92C766C6-9936-49DA-A4BF-02C40CCFDDB2}" type="slidenum">
              <a:rPr lang="en-US" smtClean="0"/>
              <a:pPr/>
              <a:t>3</a:t>
            </a:fld>
            <a:endParaRPr lang="en-US" dirty="0"/>
          </a:p>
        </p:txBody>
      </p:sp>
    </p:spTree>
    <p:extLst>
      <p:ext uri="{BB962C8B-B14F-4D97-AF65-F5344CB8AC3E}">
        <p14:creationId xmlns:p14="http://schemas.microsoft.com/office/powerpoint/2010/main" val="1750388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D2514-83BC-3D71-A105-EEAE0B3BF59C}"/>
            </a:ext>
          </a:extLst>
        </p:cNvPr>
        <p:cNvGrpSpPr/>
        <p:nvPr/>
      </p:nvGrpSpPr>
      <p:grpSpPr>
        <a:xfrm>
          <a:off x="0" y="0"/>
          <a:ext cx="0" cy="0"/>
          <a:chOff x="0" y="0"/>
          <a:chExt cx="0" cy="0"/>
        </a:xfrm>
      </p:grpSpPr>
      <p:pic>
        <p:nvPicPr>
          <p:cNvPr id="40" name="Picture 39">
            <a:extLst>
              <a:ext uri="{FF2B5EF4-FFF2-40B4-BE49-F238E27FC236}">
                <a16:creationId xmlns:a16="http://schemas.microsoft.com/office/drawing/2014/main" id="{1BBBA9CD-DDEF-B1E1-FF35-4474A491E833}"/>
              </a:ext>
            </a:extLst>
          </p:cNvPr>
          <p:cNvPicPr>
            <a:picLocks noChangeAspect="1"/>
          </p:cNvPicPr>
          <p:nvPr/>
        </p:nvPicPr>
        <p:blipFill>
          <a:blip r:embed="rId2">
            <a:extLst>
              <a:ext uri="{28A0092B-C50C-407E-A947-70E740481C1C}">
                <a14:useLocalDpi xmlns:a14="http://schemas.microsoft.com/office/drawing/2010/main" val="0"/>
              </a:ext>
            </a:extLst>
          </a:blip>
          <a:srcRect t="18934" b="29757"/>
          <a:stretch>
            <a:fillRect/>
          </a:stretch>
        </p:blipFill>
        <p:spPr>
          <a:xfrm>
            <a:off x="11933991" y="3968080"/>
            <a:ext cx="3309093" cy="1131925"/>
          </a:xfrm>
          <a:prstGeom prst="rect">
            <a:avLst/>
          </a:prstGeom>
        </p:spPr>
      </p:pic>
      <p:sp>
        <p:nvSpPr>
          <p:cNvPr id="38" name="Rectangle 37">
            <a:extLst>
              <a:ext uri="{FF2B5EF4-FFF2-40B4-BE49-F238E27FC236}">
                <a16:creationId xmlns:a16="http://schemas.microsoft.com/office/drawing/2014/main" id="{68C93FD8-8DEB-6422-20F4-3DAD8A38E257}"/>
              </a:ext>
            </a:extLst>
          </p:cNvPr>
          <p:cNvSpPr/>
          <p:nvPr/>
        </p:nvSpPr>
        <p:spPr>
          <a:xfrm>
            <a:off x="0" y="937201"/>
            <a:ext cx="15544800" cy="2571622"/>
          </a:xfrm>
          <a:prstGeom prst="rect">
            <a:avLst/>
          </a:prstGeom>
          <a:solidFill>
            <a:srgbClr val="EAF4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4D6C05A1-1F00-84B7-BF46-F115609ECED1}"/>
              </a:ext>
            </a:extLst>
          </p:cNvPr>
          <p:cNvSpPr>
            <a:spLocks noGrp="1"/>
          </p:cNvSpPr>
          <p:nvPr/>
        </p:nvSpPr>
        <p:spPr>
          <a:xfrm>
            <a:off x="384388" y="229443"/>
            <a:ext cx="13725750" cy="7077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341150"/>
            <a:r>
              <a:rPr lang="en-US" sz="4000" b="1" dirty="0">
                <a:solidFill>
                  <a:schemeClr val="accent3">
                    <a:lumMod val="50000"/>
                  </a:schemeClr>
                </a:solidFill>
                <a:latin typeface="Arial" panose="020B0604020202020204" pitchFamily="34" charset="0"/>
                <a:cs typeface="Arial" panose="020B0604020202020204" pitchFamily="34" charset="0"/>
              </a:rPr>
              <a:t>Raydient’s Role: Landowner</a:t>
            </a:r>
          </a:p>
        </p:txBody>
      </p:sp>
      <p:pic>
        <p:nvPicPr>
          <p:cNvPr id="9" name="Picture 8">
            <a:extLst>
              <a:ext uri="{FF2B5EF4-FFF2-40B4-BE49-F238E27FC236}">
                <a16:creationId xmlns:a16="http://schemas.microsoft.com/office/drawing/2014/main" id="{9720D3EB-A66D-C090-E73E-008CDA04A2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2389" y="4262375"/>
            <a:ext cx="1630833" cy="801027"/>
          </a:xfrm>
          <a:prstGeom prst="rect">
            <a:avLst/>
          </a:prstGeom>
        </p:spPr>
      </p:pic>
      <p:sp>
        <p:nvSpPr>
          <p:cNvPr id="21" name="TextBox 20">
            <a:extLst>
              <a:ext uri="{FF2B5EF4-FFF2-40B4-BE49-F238E27FC236}">
                <a16:creationId xmlns:a16="http://schemas.microsoft.com/office/drawing/2014/main" id="{F6482281-8C67-50F9-98C4-8C37C21FA36E}"/>
              </a:ext>
            </a:extLst>
          </p:cNvPr>
          <p:cNvSpPr txBox="1"/>
          <p:nvPr/>
        </p:nvSpPr>
        <p:spPr>
          <a:xfrm>
            <a:off x="384389" y="5690620"/>
            <a:ext cx="4202522" cy="707886"/>
          </a:xfrm>
          <a:prstGeom prst="rect">
            <a:avLst/>
          </a:prstGeom>
          <a:noFill/>
        </p:spPr>
        <p:txBody>
          <a:bodyPr wrap="square" rtlCol="0">
            <a:spAutoFit/>
          </a:bodyPr>
          <a:lstStyle/>
          <a:p>
            <a:pPr algn="ctr"/>
            <a:r>
              <a:rPr lang="en-US" sz="2000" b="1" i="1" dirty="0">
                <a:latin typeface="Arial Narrow" panose="020B0606020202030204" pitchFamily="34" charset="0"/>
                <a:cs typeface="Arial" panose="020B0604020202020204" pitchFamily="34" charset="0"/>
              </a:rPr>
              <a:t>Strategic Framework </a:t>
            </a:r>
          </a:p>
          <a:p>
            <a:pPr algn="ctr"/>
            <a:r>
              <a:rPr lang="en-US" sz="2000" b="1" i="1" dirty="0">
                <a:latin typeface="Arial Narrow" panose="020B0606020202030204" pitchFamily="34" charset="0"/>
                <a:cs typeface="Arial" panose="020B0604020202020204" pitchFamily="34" charset="0"/>
              </a:rPr>
              <a:t>(Long-term Time Horizon)</a:t>
            </a:r>
          </a:p>
        </p:txBody>
      </p:sp>
      <p:sp>
        <p:nvSpPr>
          <p:cNvPr id="22" name="TextBox 21">
            <a:extLst>
              <a:ext uri="{FF2B5EF4-FFF2-40B4-BE49-F238E27FC236}">
                <a16:creationId xmlns:a16="http://schemas.microsoft.com/office/drawing/2014/main" id="{CCED8B5E-E837-D082-4772-33E5756504B5}"/>
              </a:ext>
            </a:extLst>
          </p:cNvPr>
          <p:cNvSpPr txBox="1"/>
          <p:nvPr/>
        </p:nvSpPr>
        <p:spPr>
          <a:xfrm>
            <a:off x="567972" y="6439489"/>
            <a:ext cx="3857672" cy="2062103"/>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Vision – Refinement &amp; Market Response</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MPD Zoning / Mitigation Framework</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Large Scale Land Planning &amp; Design Guidelines</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Builder &amp; Developer Programs</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Community Governance</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Independent Special Districts</a:t>
            </a:r>
          </a:p>
        </p:txBody>
      </p:sp>
      <p:pic>
        <p:nvPicPr>
          <p:cNvPr id="23" name="Picture 22">
            <a:extLst>
              <a:ext uri="{FF2B5EF4-FFF2-40B4-BE49-F238E27FC236}">
                <a16:creationId xmlns:a16="http://schemas.microsoft.com/office/drawing/2014/main" id="{B4AE7DB9-6503-7522-54D1-4DCBC751D043}"/>
              </a:ext>
            </a:extLst>
          </p:cNvPr>
          <p:cNvPicPr>
            <a:picLocks noChangeAspect="1"/>
          </p:cNvPicPr>
          <p:nvPr/>
        </p:nvPicPr>
        <p:blipFill>
          <a:blip r:embed="rId4">
            <a:extLst>
              <a:ext uri="{28A0092B-C50C-407E-A947-70E740481C1C}">
                <a14:useLocalDpi xmlns:a14="http://schemas.microsoft.com/office/drawing/2010/main" val="0"/>
              </a:ext>
            </a:extLst>
          </a:blip>
          <a:srcRect l="14476" t="54650" r="59522" b="20272"/>
          <a:stretch>
            <a:fillRect/>
          </a:stretch>
        </p:blipFill>
        <p:spPr>
          <a:xfrm>
            <a:off x="5937511" y="3897092"/>
            <a:ext cx="2159501" cy="1388521"/>
          </a:xfrm>
          <a:prstGeom prst="rect">
            <a:avLst/>
          </a:prstGeom>
        </p:spPr>
      </p:pic>
      <p:pic>
        <p:nvPicPr>
          <p:cNvPr id="24" name="Picture 23">
            <a:extLst>
              <a:ext uri="{FF2B5EF4-FFF2-40B4-BE49-F238E27FC236}">
                <a16:creationId xmlns:a16="http://schemas.microsoft.com/office/drawing/2014/main" id="{B00C69D0-AF6B-BFAD-C059-BBA8381B48F0}"/>
              </a:ext>
            </a:extLst>
          </p:cNvPr>
          <p:cNvPicPr>
            <a:picLocks noChangeAspect="1"/>
          </p:cNvPicPr>
          <p:nvPr/>
        </p:nvPicPr>
        <p:blipFill>
          <a:blip r:embed="rId4">
            <a:extLst>
              <a:ext uri="{28A0092B-C50C-407E-A947-70E740481C1C}">
                <a14:useLocalDpi xmlns:a14="http://schemas.microsoft.com/office/drawing/2010/main" val="0"/>
              </a:ext>
            </a:extLst>
          </a:blip>
          <a:srcRect l="37066" t="55017" r="36932" b="19905"/>
          <a:stretch>
            <a:fillRect/>
          </a:stretch>
        </p:blipFill>
        <p:spPr>
          <a:xfrm>
            <a:off x="9013795" y="3871843"/>
            <a:ext cx="2159501" cy="1388521"/>
          </a:xfrm>
          <a:prstGeom prst="rect">
            <a:avLst/>
          </a:prstGeom>
        </p:spPr>
      </p:pic>
      <p:pic>
        <p:nvPicPr>
          <p:cNvPr id="25" name="Picture 24">
            <a:extLst>
              <a:ext uri="{FF2B5EF4-FFF2-40B4-BE49-F238E27FC236}">
                <a16:creationId xmlns:a16="http://schemas.microsoft.com/office/drawing/2014/main" id="{E6EA4BA9-8F20-56BB-A198-BF3919C5E144}"/>
              </a:ext>
            </a:extLst>
          </p:cNvPr>
          <p:cNvPicPr>
            <a:picLocks noChangeAspect="1"/>
          </p:cNvPicPr>
          <p:nvPr/>
        </p:nvPicPr>
        <p:blipFill>
          <a:blip r:embed="rId4">
            <a:extLst>
              <a:ext uri="{28A0092B-C50C-407E-A947-70E740481C1C}">
                <a14:useLocalDpi xmlns:a14="http://schemas.microsoft.com/office/drawing/2010/main" val="0"/>
              </a:ext>
            </a:extLst>
          </a:blip>
          <a:srcRect l="67088" t="53415" r="6910" b="21507"/>
          <a:stretch>
            <a:fillRect/>
          </a:stretch>
        </p:blipFill>
        <p:spPr>
          <a:xfrm>
            <a:off x="13030387" y="3774961"/>
            <a:ext cx="2159501" cy="1388521"/>
          </a:xfrm>
          <a:prstGeom prst="rect">
            <a:avLst/>
          </a:prstGeom>
        </p:spPr>
      </p:pic>
      <p:sp>
        <p:nvSpPr>
          <p:cNvPr id="28" name="Title 1">
            <a:extLst>
              <a:ext uri="{FF2B5EF4-FFF2-40B4-BE49-F238E27FC236}">
                <a16:creationId xmlns:a16="http://schemas.microsoft.com/office/drawing/2014/main" id="{4DA96251-85B2-9480-9EA9-4FADCEF5B808}"/>
              </a:ext>
            </a:extLst>
          </p:cNvPr>
          <p:cNvSpPr>
            <a:spLocks noGrp="1"/>
          </p:cNvSpPr>
          <p:nvPr/>
        </p:nvSpPr>
        <p:spPr>
          <a:xfrm>
            <a:off x="656362" y="5235115"/>
            <a:ext cx="3680893" cy="424732"/>
          </a:xfrm>
          <a:prstGeom prst="rect">
            <a:avLst/>
          </a:prstGeom>
          <a:noFill/>
          <a:ln>
            <a:noFill/>
          </a:ln>
          <a:effectLst/>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400"/>
            <a:r>
              <a:rPr lang="en-US" sz="2400" b="1" dirty="0">
                <a:solidFill>
                  <a:schemeClr val="tx2">
                    <a:lumMod val="90000"/>
                    <a:lumOff val="10000"/>
                  </a:schemeClr>
                </a:solidFill>
                <a:latin typeface="Arial Narrow" panose="020B0606020202030204" pitchFamily="34" charset="0"/>
              </a:rPr>
              <a:t>LANDOWNER</a:t>
            </a:r>
            <a:endParaRPr lang="en-US" sz="2800" b="1" dirty="0">
              <a:solidFill>
                <a:schemeClr val="tx2">
                  <a:lumMod val="90000"/>
                  <a:lumOff val="10000"/>
                </a:schemeClr>
              </a:solidFill>
              <a:latin typeface="Arial Narrow" panose="020B0606020202030204" pitchFamily="34" charset="0"/>
            </a:endParaRPr>
          </a:p>
        </p:txBody>
      </p:sp>
      <p:sp>
        <p:nvSpPr>
          <p:cNvPr id="29" name="Title 1">
            <a:extLst>
              <a:ext uri="{FF2B5EF4-FFF2-40B4-BE49-F238E27FC236}">
                <a16:creationId xmlns:a16="http://schemas.microsoft.com/office/drawing/2014/main" id="{BB1B2AD3-FC8F-DBB1-5130-D26872BFE1F7}"/>
              </a:ext>
            </a:extLst>
          </p:cNvPr>
          <p:cNvSpPr>
            <a:spLocks noGrp="1"/>
          </p:cNvSpPr>
          <p:nvPr/>
        </p:nvSpPr>
        <p:spPr>
          <a:xfrm>
            <a:off x="5124786" y="5227816"/>
            <a:ext cx="3680893" cy="424732"/>
          </a:xfrm>
          <a:prstGeom prst="rect">
            <a:avLst/>
          </a:prstGeom>
          <a:noFill/>
          <a:ln>
            <a:noFill/>
          </a:ln>
          <a:effectLst/>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400"/>
            <a:r>
              <a:rPr lang="en-US" sz="2400" b="1" dirty="0">
                <a:solidFill>
                  <a:schemeClr val="tx2">
                    <a:lumMod val="90000"/>
                    <a:lumOff val="10000"/>
                  </a:schemeClr>
                </a:solidFill>
                <a:latin typeface="Arial Narrow" panose="020B0606020202030204" pitchFamily="34" charset="0"/>
              </a:rPr>
              <a:t>DEVELOPERS</a:t>
            </a:r>
            <a:endParaRPr lang="en-US" sz="2800" b="1" dirty="0">
              <a:solidFill>
                <a:schemeClr val="tx2">
                  <a:lumMod val="90000"/>
                  <a:lumOff val="10000"/>
                </a:schemeClr>
              </a:solidFill>
              <a:latin typeface="Arial Narrow" panose="020B0606020202030204" pitchFamily="34" charset="0"/>
            </a:endParaRPr>
          </a:p>
        </p:txBody>
      </p:sp>
      <p:sp>
        <p:nvSpPr>
          <p:cNvPr id="30" name="Title 1">
            <a:extLst>
              <a:ext uri="{FF2B5EF4-FFF2-40B4-BE49-F238E27FC236}">
                <a16:creationId xmlns:a16="http://schemas.microsoft.com/office/drawing/2014/main" id="{9E20A725-150A-8C60-9A2E-8CDFB82DADA3}"/>
              </a:ext>
            </a:extLst>
          </p:cNvPr>
          <p:cNvSpPr>
            <a:spLocks noGrp="1"/>
          </p:cNvSpPr>
          <p:nvPr/>
        </p:nvSpPr>
        <p:spPr>
          <a:xfrm>
            <a:off x="8376104" y="5229376"/>
            <a:ext cx="3680893" cy="424732"/>
          </a:xfrm>
          <a:prstGeom prst="rect">
            <a:avLst/>
          </a:prstGeom>
          <a:noFill/>
          <a:ln>
            <a:noFill/>
          </a:ln>
          <a:effectLst/>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400"/>
            <a:r>
              <a:rPr lang="en-US" sz="2400" b="1" dirty="0">
                <a:solidFill>
                  <a:schemeClr val="tx2">
                    <a:lumMod val="90000"/>
                    <a:lumOff val="10000"/>
                  </a:schemeClr>
                </a:solidFill>
                <a:latin typeface="Arial Narrow" panose="020B0606020202030204" pitchFamily="34" charset="0"/>
              </a:rPr>
              <a:t>BUILDERS</a:t>
            </a:r>
            <a:endParaRPr lang="en-US" sz="2800" b="1" dirty="0">
              <a:solidFill>
                <a:schemeClr val="tx2">
                  <a:lumMod val="90000"/>
                  <a:lumOff val="10000"/>
                </a:schemeClr>
              </a:solidFill>
              <a:latin typeface="Arial Narrow" panose="020B0606020202030204" pitchFamily="34" charset="0"/>
            </a:endParaRPr>
          </a:p>
        </p:txBody>
      </p:sp>
      <p:sp>
        <p:nvSpPr>
          <p:cNvPr id="31" name="Title 1">
            <a:extLst>
              <a:ext uri="{FF2B5EF4-FFF2-40B4-BE49-F238E27FC236}">
                <a16:creationId xmlns:a16="http://schemas.microsoft.com/office/drawing/2014/main" id="{EA29A40A-2460-894F-2057-8F7E530641A3}"/>
              </a:ext>
            </a:extLst>
          </p:cNvPr>
          <p:cNvSpPr>
            <a:spLocks noGrp="1"/>
          </p:cNvSpPr>
          <p:nvPr/>
        </p:nvSpPr>
        <p:spPr>
          <a:xfrm>
            <a:off x="11702780" y="5235115"/>
            <a:ext cx="3680893" cy="424732"/>
          </a:xfrm>
          <a:prstGeom prst="rect">
            <a:avLst/>
          </a:prstGeom>
          <a:noFill/>
          <a:ln>
            <a:noFill/>
          </a:ln>
          <a:effectLst/>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400"/>
            <a:r>
              <a:rPr lang="en-US" sz="2400" b="1" dirty="0">
                <a:solidFill>
                  <a:schemeClr val="tx2">
                    <a:lumMod val="90000"/>
                    <a:lumOff val="10000"/>
                  </a:schemeClr>
                </a:solidFill>
                <a:latin typeface="Arial Narrow" panose="020B0606020202030204" pitchFamily="34" charset="0"/>
              </a:rPr>
              <a:t>COMMUNITY</a:t>
            </a:r>
            <a:endParaRPr lang="en-US" sz="2800" b="1" dirty="0">
              <a:solidFill>
                <a:schemeClr val="tx2">
                  <a:lumMod val="90000"/>
                  <a:lumOff val="10000"/>
                </a:schemeClr>
              </a:solidFill>
              <a:latin typeface="Arial Narrow" panose="020B0606020202030204" pitchFamily="34" charset="0"/>
            </a:endParaRPr>
          </a:p>
        </p:txBody>
      </p:sp>
      <p:sp>
        <p:nvSpPr>
          <p:cNvPr id="32" name="TextBox 31">
            <a:extLst>
              <a:ext uri="{FF2B5EF4-FFF2-40B4-BE49-F238E27FC236}">
                <a16:creationId xmlns:a16="http://schemas.microsoft.com/office/drawing/2014/main" id="{A60A5512-F7DB-FB51-6F6C-2380CE92DB1E}"/>
              </a:ext>
            </a:extLst>
          </p:cNvPr>
          <p:cNvSpPr txBox="1"/>
          <p:nvPr/>
        </p:nvSpPr>
        <p:spPr>
          <a:xfrm>
            <a:off x="5159490" y="5628037"/>
            <a:ext cx="3680893" cy="707886"/>
          </a:xfrm>
          <a:prstGeom prst="rect">
            <a:avLst/>
          </a:prstGeom>
          <a:noFill/>
        </p:spPr>
        <p:txBody>
          <a:bodyPr wrap="square" rtlCol="0">
            <a:spAutoFit/>
          </a:bodyPr>
          <a:lstStyle/>
          <a:p>
            <a:pPr algn="ctr"/>
            <a:r>
              <a:rPr lang="en-US" sz="2000" b="1" i="1" dirty="0">
                <a:latin typeface="Arial Narrow" panose="020B0606020202030204" pitchFamily="34" charset="0"/>
                <a:cs typeface="Arial" panose="020B0604020202020204" pitchFamily="34" charset="0"/>
              </a:rPr>
              <a:t>Horizontal Infrastructure</a:t>
            </a:r>
          </a:p>
          <a:p>
            <a:pPr algn="ctr"/>
            <a:r>
              <a:rPr lang="en-US" sz="2000" b="1" i="1" dirty="0">
                <a:latin typeface="Arial Narrow" panose="020B0606020202030204" pitchFamily="34" charset="0"/>
                <a:cs typeface="Arial" panose="020B0604020202020204" pitchFamily="34" charset="0"/>
              </a:rPr>
              <a:t>(Phased)</a:t>
            </a:r>
          </a:p>
        </p:txBody>
      </p:sp>
      <p:sp>
        <p:nvSpPr>
          <p:cNvPr id="33" name="TextBox 32">
            <a:extLst>
              <a:ext uri="{FF2B5EF4-FFF2-40B4-BE49-F238E27FC236}">
                <a16:creationId xmlns:a16="http://schemas.microsoft.com/office/drawing/2014/main" id="{90E2B6EA-65CB-A1DD-5D9A-2C31F71BAB6A}"/>
              </a:ext>
            </a:extLst>
          </p:cNvPr>
          <p:cNvSpPr txBox="1"/>
          <p:nvPr/>
        </p:nvSpPr>
        <p:spPr>
          <a:xfrm>
            <a:off x="8479915" y="5629913"/>
            <a:ext cx="3680893" cy="707886"/>
          </a:xfrm>
          <a:prstGeom prst="rect">
            <a:avLst/>
          </a:prstGeom>
          <a:noFill/>
        </p:spPr>
        <p:txBody>
          <a:bodyPr wrap="square" rtlCol="0">
            <a:spAutoFit/>
          </a:bodyPr>
          <a:lstStyle/>
          <a:p>
            <a:pPr algn="ctr"/>
            <a:r>
              <a:rPr lang="en-US" sz="2000" b="1" i="1" dirty="0">
                <a:latin typeface="Arial Narrow" panose="020B0606020202030204" pitchFamily="34" charset="0"/>
                <a:cs typeface="Arial" panose="020B0604020202020204" pitchFamily="34" charset="0"/>
              </a:rPr>
              <a:t>Construction Risk</a:t>
            </a:r>
          </a:p>
          <a:p>
            <a:pPr algn="ctr"/>
            <a:r>
              <a:rPr lang="en-US" sz="2000" b="1" i="1" dirty="0">
                <a:latin typeface="Arial Narrow" panose="020B0606020202030204" pitchFamily="34" charset="0"/>
                <a:cs typeface="Arial" panose="020B0604020202020204" pitchFamily="34" charset="0"/>
              </a:rPr>
              <a:t>(Phased)</a:t>
            </a:r>
          </a:p>
        </p:txBody>
      </p:sp>
      <p:sp>
        <p:nvSpPr>
          <p:cNvPr id="35" name="TextBox 34">
            <a:extLst>
              <a:ext uri="{FF2B5EF4-FFF2-40B4-BE49-F238E27FC236}">
                <a16:creationId xmlns:a16="http://schemas.microsoft.com/office/drawing/2014/main" id="{E1791DC2-32AE-4EC8-268F-D0218DBAE82B}"/>
              </a:ext>
            </a:extLst>
          </p:cNvPr>
          <p:cNvSpPr txBox="1"/>
          <p:nvPr/>
        </p:nvSpPr>
        <p:spPr>
          <a:xfrm>
            <a:off x="5348791" y="6364402"/>
            <a:ext cx="3491592" cy="2062103"/>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Local Infrastructure Development</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MPD Obligations</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Traffic, Utility &amp; School Mitigation</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Economic Development (e.g. mix of uses including healthcare &amp; education)</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Residential Developers</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Non-residential Developers</a:t>
            </a:r>
          </a:p>
        </p:txBody>
      </p:sp>
      <p:sp>
        <p:nvSpPr>
          <p:cNvPr id="36" name="TextBox 35">
            <a:extLst>
              <a:ext uri="{FF2B5EF4-FFF2-40B4-BE49-F238E27FC236}">
                <a16:creationId xmlns:a16="http://schemas.microsoft.com/office/drawing/2014/main" id="{F8050FEC-626F-0D47-C03D-D6611F61D022}"/>
              </a:ext>
            </a:extLst>
          </p:cNvPr>
          <p:cNvSpPr txBox="1"/>
          <p:nvPr/>
        </p:nvSpPr>
        <p:spPr>
          <a:xfrm>
            <a:off x="8764552" y="6439489"/>
            <a:ext cx="3361853" cy="1323439"/>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Non-residential Commercial Retail &amp; Industrial </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Residential development &amp; construction</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sp>
        <p:nvSpPr>
          <p:cNvPr id="37" name="Title 1">
            <a:extLst>
              <a:ext uri="{FF2B5EF4-FFF2-40B4-BE49-F238E27FC236}">
                <a16:creationId xmlns:a16="http://schemas.microsoft.com/office/drawing/2014/main" id="{75B0635F-F208-060D-E11F-C5A71A872E12}"/>
              </a:ext>
            </a:extLst>
          </p:cNvPr>
          <p:cNvSpPr>
            <a:spLocks noGrp="1"/>
          </p:cNvSpPr>
          <p:nvPr/>
        </p:nvSpPr>
        <p:spPr>
          <a:xfrm>
            <a:off x="3446845" y="2820253"/>
            <a:ext cx="8325226" cy="424732"/>
          </a:xfrm>
          <a:prstGeom prst="rect">
            <a:avLst/>
          </a:prstGeom>
          <a:noFill/>
          <a:ln>
            <a:noFill/>
          </a:ln>
          <a:effectLst/>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400"/>
            <a:r>
              <a:rPr lang="en-US" sz="2400" b="1" dirty="0">
                <a:latin typeface="Arial Narrow" panose="020B0606020202030204" pitchFamily="34" charset="0"/>
              </a:rPr>
              <a:t>City of Palm Coast  </a:t>
            </a:r>
            <a:r>
              <a:rPr lang="en-US" sz="2400" dirty="0">
                <a:latin typeface="Arial Narrow" panose="020B0606020202030204" pitchFamily="34" charset="0"/>
              </a:rPr>
              <a:t>|  Regulatory Oversight &amp; Compliance</a:t>
            </a:r>
            <a:endParaRPr lang="en-US" sz="2800" dirty="0">
              <a:latin typeface="Arial Narrow" panose="020B0606020202030204" pitchFamily="34" charset="0"/>
            </a:endParaRPr>
          </a:p>
        </p:txBody>
      </p:sp>
      <p:sp>
        <p:nvSpPr>
          <p:cNvPr id="39" name="Rectangle 38">
            <a:extLst>
              <a:ext uri="{FF2B5EF4-FFF2-40B4-BE49-F238E27FC236}">
                <a16:creationId xmlns:a16="http://schemas.microsoft.com/office/drawing/2014/main" id="{067D98F9-E1EB-C7D6-C982-597AE3AD9E9F}"/>
              </a:ext>
            </a:extLst>
          </p:cNvPr>
          <p:cNvSpPr/>
          <p:nvPr/>
        </p:nvSpPr>
        <p:spPr>
          <a:xfrm>
            <a:off x="-384313" y="2277447"/>
            <a:ext cx="16180904" cy="408829"/>
          </a:xfrm>
          <a:prstGeom prst="rect">
            <a:avLst/>
          </a:prstGeom>
          <a:solidFill>
            <a:srgbClr val="CDE0E7"/>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a:extLst>
              <a:ext uri="{FF2B5EF4-FFF2-40B4-BE49-F238E27FC236}">
                <a16:creationId xmlns:a16="http://schemas.microsoft.com/office/drawing/2014/main" id="{0FAC22BE-FE07-3D15-23A7-5D3B1DB093C7}"/>
              </a:ext>
            </a:extLst>
          </p:cNvPr>
          <p:cNvPicPr>
            <a:picLocks noChangeAspect="1"/>
          </p:cNvPicPr>
          <p:nvPr/>
        </p:nvPicPr>
        <p:blipFill>
          <a:blip r:embed="rId4">
            <a:extLst>
              <a:ext uri="{28A0092B-C50C-407E-A947-70E740481C1C}">
                <a14:useLocalDpi xmlns:a14="http://schemas.microsoft.com/office/drawing/2010/main" val="0"/>
              </a:ext>
            </a:extLst>
          </a:blip>
          <a:srcRect l="53329" t="10411" b="62853"/>
          <a:stretch>
            <a:fillRect/>
          </a:stretch>
        </p:blipFill>
        <p:spPr>
          <a:xfrm>
            <a:off x="5055677" y="950058"/>
            <a:ext cx="5018802" cy="1916757"/>
          </a:xfrm>
          <a:prstGeom prst="rect">
            <a:avLst/>
          </a:prstGeom>
        </p:spPr>
      </p:pic>
      <p:sp>
        <p:nvSpPr>
          <p:cNvPr id="41" name="TextBox 40">
            <a:extLst>
              <a:ext uri="{FF2B5EF4-FFF2-40B4-BE49-F238E27FC236}">
                <a16:creationId xmlns:a16="http://schemas.microsoft.com/office/drawing/2014/main" id="{C0DAD84B-9DFC-9B19-0263-E5FE215E83FB}"/>
              </a:ext>
            </a:extLst>
          </p:cNvPr>
          <p:cNvSpPr txBox="1"/>
          <p:nvPr/>
        </p:nvSpPr>
        <p:spPr>
          <a:xfrm>
            <a:off x="11702779" y="5684710"/>
            <a:ext cx="3680893" cy="400110"/>
          </a:xfrm>
          <a:prstGeom prst="rect">
            <a:avLst/>
          </a:prstGeom>
          <a:noFill/>
        </p:spPr>
        <p:txBody>
          <a:bodyPr wrap="square" rtlCol="0">
            <a:spAutoFit/>
          </a:bodyPr>
          <a:lstStyle/>
          <a:p>
            <a:pPr algn="ctr"/>
            <a:r>
              <a:rPr lang="en-US" sz="2000" b="1" i="1" dirty="0">
                <a:latin typeface="Arial Narrow" panose="020B0606020202030204" pitchFamily="34" charset="0"/>
                <a:cs typeface="Arial" panose="020B0604020202020204" pitchFamily="34" charset="0"/>
              </a:rPr>
              <a:t>Future of Palm Coast</a:t>
            </a:r>
          </a:p>
        </p:txBody>
      </p:sp>
      <p:sp>
        <p:nvSpPr>
          <p:cNvPr id="42" name="TextBox 41">
            <a:extLst>
              <a:ext uri="{FF2B5EF4-FFF2-40B4-BE49-F238E27FC236}">
                <a16:creationId xmlns:a16="http://schemas.microsoft.com/office/drawing/2014/main" id="{AA6DB722-D3A5-46E9-E083-102B040F6008}"/>
              </a:ext>
            </a:extLst>
          </p:cNvPr>
          <p:cNvSpPr txBox="1"/>
          <p:nvPr/>
        </p:nvSpPr>
        <p:spPr>
          <a:xfrm>
            <a:off x="12053356" y="6439489"/>
            <a:ext cx="3079292" cy="2062103"/>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Large Scale Cohesive Planning &amp; Identity</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Regional Infrastructure</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Diversified Tax Base</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Economic Development</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Live, Work Play Design</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Celebrates History and Cultural Resources</a:t>
            </a:r>
          </a:p>
        </p:txBody>
      </p:sp>
      <p:grpSp>
        <p:nvGrpSpPr>
          <p:cNvPr id="49" name="Group 48">
            <a:extLst>
              <a:ext uri="{FF2B5EF4-FFF2-40B4-BE49-F238E27FC236}">
                <a16:creationId xmlns:a16="http://schemas.microsoft.com/office/drawing/2014/main" id="{C21A54AD-92AA-B802-FD6F-E29C6F148360}"/>
              </a:ext>
            </a:extLst>
          </p:cNvPr>
          <p:cNvGrpSpPr/>
          <p:nvPr/>
        </p:nvGrpSpPr>
        <p:grpSpPr>
          <a:xfrm>
            <a:off x="6708013" y="3380213"/>
            <a:ext cx="257220" cy="491630"/>
            <a:chOff x="6708013" y="3380213"/>
            <a:chExt cx="257220" cy="491630"/>
          </a:xfrm>
        </p:grpSpPr>
        <p:sp>
          <p:nvSpPr>
            <p:cNvPr id="46" name="Oval 45">
              <a:extLst>
                <a:ext uri="{FF2B5EF4-FFF2-40B4-BE49-F238E27FC236}">
                  <a16:creationId xmlns:a16="http://schemas.microsoft.com/office/drawing/2014/main" id="{DDCCB678-CEC2-E465-3488-ABCCE728A706}"/>
                </a:ext>
              </a:extLst>
            </p:cNvPr>
            <p:cNvSpPr/>
            <p:nvPr/>
          </p:nvSpPr>
          <p:spPr>
            <a:xfrm>
              <a:off x="6708013" y="3380213"/>
              <a:ext cx="257220" cy="257220"/>
            </a:xfrm>
            <a:prstGeom prst="ellipse">
              <a:avLst/>
            </a:prstGeom>
            <a:solidFill>
              <a:srgbClr val="FFC222"/>
            </a:solidFill>
            <a:ln w="349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8" name="Straight Connector 47">
              <a:extLst>
                <a:ext uri="{FF2B5EF4-FFF2-40B4-BE49-F238E27FC236}">
                  <a16:creationId xmlns:a16="http://schemas.microsoft.com/office/drawing/2014/main" id="{48A21158-6EA1-7733-8FE1-03A343841D29}"/>
                </a:ext>
              </a:extLst>
            </p:cNvPr>
            <p:cNvCxnSpPr/>
            <p:nvPr/>
          </p:nvCxnSpPr>
          <p:spPr>
            <a:xfrm>
              <a:off x="6836623" y="3508823"/>
              <a:ext cx="0" cy="363020"/>
            </a:xfrm>
            <a:prstGeom prst="line">
              <a:avLst/>
            </a:prstGeom>
            <a:ln w="44450" cap="rnd">
              <a:solidFill>
                <a:srgbClr val="FFC222"/>
              </a:solidFill>
            </a:ln>
          </p:spPr>
          <p:style>
            <a:lnRef idx="2">
              <a:schemeClr val="accent1"/>
            </a:lnRef>
            <a:fillRef idx="0">
              <a:schemeClr val="accent1"/>
            </a:fillRef>
            <a:effectRef idx="1">
              <a:schemeClr val="accent1"/>
            </a:effectRef>
            <a:fontRef idx="minor">
              <a:schemeClr val="tx1"/>
            </a:fontRef>
          </p:style>
        </p:cxnSp>
      </p:grpSp>
      <p:grpSp>
        <p:nvGrpSpPr>
          <p:cNvPr id="50" name="Group 49">
            <a:extLst>
              <a:ext uri="{FF2B5EF4-FFF2-40B4-BE49-F238E27FC236}">
                <a16:creationId xmlns:a16="http://schemas.microsoft.com/office/drawing/2014/main" id="{17920B2C-5C11-ADDC-81A4-C7E316EE0B26}"/>
              </a:ext>
            </a:extLst>
          </p:cNvPr>
          <p:cNvGrpSpPr/>
          <p:nvPr/>
        </p:nvGrpSpPr>
        <p:grpSpPr>
          <a:xfrm>
            <a:off x="2418152" y="3315856"/>
            <a:ext cx="257220" cy="491630"/>
            <a:chOff x="6708013" y="3380213"/>
            <a:chExt cx="257220" cy="491630"/>
          </a:xfrm>
        </p:grpSpPr>
        <p:sp>
          <p:nvSpPr>
            <p:cNvPr id="51" name="Oval 50">
              <a:extLst>
                <a:ext uri="{FF2B5EF4-FFF2-40B4-BE49-F238E27FC236}">
                  <a16:creationId xmlns:a16="http://schemas.microsoft.com/office/drawing/2014/main" id="{579A7F43-B5A8-766F-E752-D1613D5EC957}"/>
                </a:ext>
              </a:extLst>
            </p:cNvPr>
            <p:cNvSpPr/>
            <p:nvPr/>
          </p:nvSpPr>
          <p:spPr>
            <a:xfrm>
              <a:off x="6708013" y="3380213"/>
              <a:ext cx="257220" cy="257220"/>
            </a:xfrm>
            <a:prstGeom prst="ellipse">
              <a:avLst/>
            </a:prstGeom>
            <a:solidFill>
              <a:srgbClr val="FFC222"/>
            </a:solidFill>
            <a:ln w="349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2" name="Straight Connector 51">
              <a:extLst>
                <a:ext uri="{FF2B5EF4-FFF2-40B4-BE49-F238E27FC236}">
                  <a16:creationId xmlns:a16="http://schemas.microsoft.com/office/drawing/2014/main" id="{AF90958A-733B-61BE-3B9C-88696DBD6A68}"/>
                </a:ext>
              </a:extLst>
            </p:cNvPr>
            <p:cNvCxnSpPr/>
            <p:nvPr/>
          </p:nvCxnSpPr>
          <p:spPr>
            <a:xfrm>
              <a:off x="6836623" y="3508823"/>
              <a:ext cx="0" cy="363020"/>
            </a:xfrm>
            <a:prstGeom prst="line">
              <a:avLst/>
            </a:prstGeom>
            <a:ln w="44450" cap="rnd">
              <a:solidFill>
                <a:srgbClr val="FFC222"/>
              </a:solidFill>
            </a:ln>
          </p:spPr>
          <p:style>
            <a:lnRef idx="2">
              <a:schemeClr val="accent1"/>
            </a:lnRef>
            <a:fillRef idx="0">
              <a:schemeClr val="accent1"/>
            </a:fillRef>
            <a:effectRef idx="1">
              <a:schemeClr val="accent1"/>
            </a:effectRef>
            <a:fontRef idx="minor">
              <a:schemeClr val="tx1"/>
            </a:fontRef>
          </p:style>
        </p:cxnSp>
      </p:grpSp>
      <p:grpSp>
        <p:nvGrpSpPr>
          <p:cNvPr id="53" name="Group 52">
            <a:extLst>
              <a:ext uri="{FF2B5EF4-FFF2-40B4-BE49-F238E27FC236}">
                <a16:creationId xmlns:a16="http://schemas.microsoft.com/office/drawing/2014/main" id="{660AEA64-F887-DDA2-56F2-FE7B4B05A0E3}"/>
              </a:ext>
            </a:extLst>
          </p:cNvPr>
          <p:cNvGrpSpPr/>
          <p:nvPr/>
        </p:nvGrpSpPr>
        <p:grpSpPr>
          <a:xfrm>
            <a:off x="10063142" y="3354964"/>
            <a:ext cx="257220" cy="491630"/>
            <a:chOff x="6708013" y="3380213"/>
            <a:chExt cx="257220" cy="491630"/>
          </a:xfrm>
        </p:grpSpPr>
        <p:sp>
          <p:nvSpPr>
            <p:cNvPr id="54" name="Oval 53">
              <a:extLst>
                <a:ext uri="{FF2B5EF4-FFF2-40B4-BE49-F238E27FC236}">
                  <a16:creationId xmlns:a16="http://schemas.microsoft.com/office/drawing/2014/main" id="{E9D580AA-24DD-5725-6A24-5970323E747E}"/>
                </a:ext>
              </a:extLst>
            </p:cNvPr>
            <p:cNvSpPr/>
            <p:nvPr/>
          </p:nvSpPr>
          <p:spPr>
            <a:xfrm>
              <a:off x="6708013" y="3380213"/>
              <a:ext cx="257220" cy="257220"/>
            </a:xfrm>
            <a:prstGeom prst="ellipse">
              <a:avLst/>
            </a:prstGeom>
            <a:solidFill>
              <a:srgbClr val="FFC222"/>
            </a:solidFill>
            <a:ln w="349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5" name="Straight Connector 54">
              <a:extLst>
                <a:ext uri="{FF2B5EF4-FFF2-40B4-BE49-F238E27FC236}">
                  <a16:creationId xmlns:a16="http://schemas.microsoft.com/office/drawing/2014/main" id="{BACEB59A-1A01-2955-B15B-7CE40D68C75A}"/>
                </a:ext>
              </a:extLst>
            </p:cNvPr>
            <p:cNvCxnSpPr/>
            <p:nvPr/>
          </p:nvCxnSpPr>
          <p:spPr>
            <a:xfrm>
              <a:off x="6836623" y="3508823"/>
              <a:ext cx="0" cy="363020"/>
            </a:xfrm>
            <a:prstGeom prst="line">
              <a:avLst/>
            </a:prstGeom>
            <a:ln w="44450" cap="rnd">
              <a:solidFill>
                <a:srgbClr val="FFC222"/>
              </a:solidFill>
            </a:ln>
          </p:spPr>
          <p:style>
            <a:lnRef idx="2">
              <a:schemeClr val="accent1"/>
            </a:lnRef>
            <a:fillRef idx="0">
              <a:schemeClr val="accent1"/>
            </a:fillRef>
            <a:effectRef idx="1">
              <a:schemeClr val="accent1"/>
            </a:effectRef>
            <a:fontRef idx="minor">
              <a:schemeClr val="tx1"/>
            </a:fontRef>
          </p:style>
        </p:cxnSp>
      </p:grpSp>
      <p:grpSp>
        <p:nvGrpSpPr>
          <p:cNvPr id="56" name="Group 55">
            <a:extLst>
              <a:ext uri="{FF2B5EF4-FFF2-40B4-BE49-F238E27FC236}">
                <a16:creationId xmlns:a16="http://schemas.microsoft.com/office/drawing/2014/main" id="{DEDF00C5-10B0-2EAC-E4B7-F884BD3C1573}"/>
              </a:ext>
            </a:extLst>
          </p:cNvPr>
          <p:cNvGrpSpPr/>
          <p:nvPr/>
        </p:nvGrpSpPr>
        <p:grpSpPr>
          <a:xfrm>
            <a:off x="13550674" y="3372924"/>
            <a:ext cx="257220" cy="491630"/>
            <a:chOff x="6708013" y="3380213"/>
            <a:chExt cx="257220" cy="491630"/>
          </a:xfrm>
        </p:grpSpPr>
        <p:sp>
          <p:nvSpPr>
            <p:cNvPr id="57" name="Oval 56">
              <a:extLst>
                <a:ext uri="{FF2B5EF4-FFF2-40B4-BE49-F238E27FC236}">
                  <a16:creationId xmlns:a16="http://schemas.microsoft.com/office/drawing/2014/main" id="{A9CC8CAC-D0B7-E6D0-F541-2D1AD2FAC007}"/>
                </a:ext>
              </a:extLst>
            </p:cNvPr>
            <p:cNvSpPr/>
            <p:nvPr/>
          </p:nvSpPr>
          <p:spPr>
            <a:xfrm>
              <a:off x="6708013" y="3380213"/>
              <a:ext cx="257220" cy="257220"/>
            </a:xfrm>
            <a:prstGeom prst="ellipse">
              <a:avLst/>
            </a:prstGeom>
            <a:solidFill>
              <a:srgbClr val="FFC222"/>
            </a:solidFill>
            <a:ln w="349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8" name="Straight Connector 57">
              <a:extLst>
                <a:ext uri="{FF2B5EF4-FFF2-40B4-BE49-F238E27FC236}">
                  <a16:creationId xmlns:a16="http://schemas.microsoft.com/office/drawing/2014/main" id="{DC4839A6-9C8A-5D70-FB23-8CF589716C4F}"/>
                </a:ext>
              </a:extLst>
            </p:cNvPr>
            <p:cNvCxnSpPr/>
            <p:nvPr/>
          </p:nvCxnSpPr>
          <p:spPr>
            <a:xfrm>
              <a:off x="6836623" y="3508823"/>
              <a:ext cx="0" cy="363020"/>
            </a:xfrm>
            <a:prstGeom prst="line">
              <a:avLst/>
            </a:prstGeom>
            <a:ln w="44450" cap="rnd">
              <a:solidFill>
                <a:srgbClr val="FFC222"/>
              </a:solidFill>
            </a:ln>
          </p:spPr>
          <p:style>
            <a:lnRef idx="2">
              <a:schemeClr val="accent1"/>
            </a:lnRef>
            <a:fillRef idx="0">
              <a:schemeClr val="accent1"/>
            </a:fillRef>
            <a:effectRef idx="1">
              <a:schemeClr val="accent1"/>
            </a:effectRef>
            <a:fontRef idx="minor">
              <a:schemeClr val="tx1"/>
            </a:fontRef>
          </p:style>
        </p:cxnSp>
      </p:grpSp>
      <p:cxnSp>
        <p:nvCxnSpPr>
          <p:cNvPr id="60" name="Straight Connector 59">
            <a:extLst>
              <a:ext uri="{FF2B5EF4-FFF2-40B4-BE49-F238E27FC236}">
                <a16:creationId xmlns:a16="http://schemas.microsoft.com/office/drawing/2014/main" id="{4DCAC21E-E287-B368-54C7-8AE66AD8FF86}"/>
              </a:ext>
            </a:extLst>
          </p:cNvPr>
          <p:cNvCxnSpPr>
            <a:cxnSpLocks/>
          </p:cNvCxnSpPr>
          <p:nvPr/>
        </p:nvCxnSpPr>
        <p:spPr>
          <a:xfrm>
            <a:off x="706316" y="5655667"/>
            <a:ext cx="3630939" cy="0"/>
          </a:xfrm>
          <a:prstGeom prst="line">
            <a:avLst/>
          </a:prstGeom>
        </p:spPr>
        <p:style>
          <a:lnRef idx="2">
            <a:schemeClr val="dk1"/>
          </a:lnRef>
          <a:fillRef idx="0">
            <a:schemeClr val="dk1"/>
          </a:fillRef>
          <a:effectRef idx="1">
            <a:schemeClr val="dk1"/>
          </a:effectRef>
          <a:fontRef idx="minor">
            <a:schemeClr val="tx1"/>
          </a:fontRef>
        </p:style>
      </p:cxnSp>
      <p:cxnSp>
        <p:nvCxnSpPr>
          <p:cNvPr id="61" name="Straight Connector 60">
            <a:extLst>
              <a:ext uri="{FF2B5EF4-FFF2-40B4-BE49-F238E27FC236}">
                <a16:creationId xmlns:a16="http://schemas.microsoft.com/office/drawing/2014/main" id="{1056A992-CAB9-D23D-FA91-1425C235765F}"/>
              </a:ext>
            </a:extLst>
          </p:cNvPr>
          <p:cNvCxnSpPr/>
          <p:nvPr/>
        </p:nvCxnSpPr>
        <p:spPr>
          <a:xfrm>
            <a:off x="5465124" y="5655667"/>
            <a:ext cx="3073565" cy="0"/>
          </a:xfrm>
          <a:prstGeom prst="line">
            <a:avLst/>
          </a:prstGeom>
        </p:spPr>
        <p:style>
          <a:lnRef idx="2">
            <a:schemeClr val="dk1"/>
          </a:lnRef>
          <a:fillRef idx="0">
            <a:schemeClr val="dk1"/>
          </a:fillRef>
          <a:effectRef idx="1">
            <a:schemeClr val="dk1"/>
          </a:effectRef>
          <a:fontRef idx="minor">
            <a:schemeClr val="tx1"/>
          </a:fontRef>
        </p:style>
      </p:cxnSp>
      <p:cxnSp>
        <p:nvCxnSpPr>
          <p:cNvPr id="62" name="Straight Connector 61">
            <a:extLst>
              <a:ext uri="{FF2B5EF4-FFF2-40B4-BE49-F238E27FC236}">
                <a16:creationId xmlns:a16="http://schemas.microsoft.com/office/drawing/2014/main" id="{75E79D17-AEE7-8AC1-08C6-BCC0616649D5}"/>
              </a:ext>
            </a:extLst>
          </p:cNvPr>
          <p:cNvCxnSpPr/>
          <p:nvPr/>
        </p:nvCxnSpPr>
        <p:spPr>
          <a:xfrm>
            <a:off x="8770327" y="5650561"/>
            <a:ext cx="3073565" cy="0"/>
          </a:xfrm>
          <a:prstGeom prst="line">
            <a:avLst/>
          </a:prstGeom>
        </p:spPr>
        <p:style>
          <a:lnRef idx="2">
            <a:schemeClr val="dk1"/>
          </a:lnRef>
          <a:fillRef idx="0">
            <a:schemeClr val="dk1"/>
          </a:fillRef>
          <a:effectRef idx="1">
            <a:schemeClr val="dk1"/>
          </a:effectRef>
          <a:fontRef idx="minor">
            <a:schemeClr val="tx1"/>
          </a:fontRef>
        </p:style>
      </p:cxnSp>
      <p:cxnSp>
        <p:nvCxnSpPr>
          <p:cNvPr id="63" name="Straight Connector 62">
            <a:extLst>
              <a:ext uri="{FF2B5EF4-FFF2-40B4-BE49-F238E27FC236}">
                <a16:creationId xmlns:a16="http://schemas.microsoft.com/office/drawing/2014/main" id="{284ACFD6-8C26-1328-7463-71E1311057F7}"/>
              </a:ext>
            </a:extLst>
          </p:cNvPr>
          <p:cNvCxnSpPr/>
          <p:nvPr/>
        </p:nvCxnSpPr>
        <p:spPr>
          <a:xfrm>
            <a:off x="12053355" y="5636140"/>
            <a:ext cx="3073565" cy="0"/>
          </a:xfrm>
          <a:prstGeom prst="line">
            <a:avLst/>
          </a:prstGeom>
        </p:spPr>
        <p:style>
          <a:lnRef idx="2">
            <a:schemeClr val="dk1"/>
          </a:lnRef>
          <a:fillRef idx="0">
            <a:schemeClr val="dk1"/>
          </a:fillRef>
          <a:effectRef idx="1">
            <a:schemeClr val="dk1"/>
          </a:effectRef>
          <a:fontRef idx="minor">
            <a:schemeClr val="tx1"/>
          </a:fontRef>
        </p:style>
      </p:cxnSp>
      <p:sp>
        <p:nvSpPr>
          <p:cNvPr id="2" name="Rectangle 1">
            <a:extLst>
              <a:ext uri="{FF2B5EF4-FFF2-40B4-BE49-F238E27FC236}">
                <a16:creationId xmlns:a16="http://schemas.microsoft.com/office/drawing/2014/main" id="{E2F09FDF-989C-3709-9209-82070921B510}"/>
              </a:ext>
            </a:extLst>
          </p:cNvPr>
          <p:cNvSpPr/>
          <p:nvPr/>
        </p:nvSpPr>
        <p:spPr>
          <a:xfrm>
            <a:off x="417881" y="3846594"/>
            <a:ext cx="4169030" cy="479794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Arrow: Right 42">
            <a:extLst>
              <a:ext uri="{FF2B5EF4-FFF2-40B4-BE49-F238E27FC236}">
                <a16:creationId xmlns:a16="http://schemas.microsoft.com/office/drawing/2014/main" id="{ED191EDB-43F4-941E-0FAD-143601BDF047}"/>
              </a:ext>
            </a:extLst>
          </p:cNvPr>
          <p:cNvSpPr/>
          <p:nvPr/>
        </p:nvSpPr>
        <p:spPr>
          <a:xfrm>
            <a:off x="4790063" y="4719045"/>
            <a:ext cx="914312" cy="598947"/>
          </a:xfrm>
          <a:prstGeom prst="rightArrow">
            <a:avLst/>
          </a:prstGeom>
          <a:solidFill>
            <a:srgbClr val="1763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Arrow: Right 2">
            <a:extLst>
              <a:ext uri="{FF2B5EF4-FFF2-40B4-BE49-F238E27FC236}">
                <a16:creationId xmlns:a16="http://schemas.microsoft.com/office/drawing/2014/main" id="{C788841A-C282-787F-F02A-BB1AED3D2E4E}"/>
              </a:ext>
            </a:extLst>
          </p:cNvPr>
          <p:cNvSpPr/>
          <p:nvPr/>
        </p:nvSpPr>
        <p:spPr>
          <a:xfrm>
            <a:off x="11226912" y="4727569"/>
            <a:ext cx="914312" cy="598947"/>
          </a:xfrm>
          <a:prstGeom prst="rightArrow">
            <a:avLst/>
          </a:prstGeom>
          <a:solidFill>
            <a:srgbClr val="1763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Arrow: Right 3">
            <a:extLst>
              <a:ext uri="{FF2B5EF4-FFF2-40B4-BE49-F238E27FC236}">
                <a16:creationId xmlns:a16="http://schemas.microsoft.com/office/drawing/2014/main" id="{60368D7C-0018-59D6-E527-E9E2370445A1}"/>
              </a:ext>
            </a:extLst>
          </p:cNvPr>
          <p:cNvSpPr/>
          <p:nvPr/>
        </p:nvSpPr>
        <p:spPr>
          <a:xfrm>
            <a:off x="8184537" y="4755687"/>
            <a:ext cx="914312" cy="598947"/>
          </a:xfrm>
          <a:prstGeom prst="rightArrow">
            <a:avLst/>
          </a:prstGeom>
          <a:solidFill>
            <a:srgbClr val="1763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lide Number Placeholder 3">
            <a:extLst>
              <a:ext uri="{FF2B5EF4-FFF2-40B4-BE49-F238E27FC236}">
                <a16:creationId xmlns:a16="http://schemas.microsoft.com/office/drawing/2014/main" id="{2FCEBE85-3954-A8A1-F38F-3AD1ECA556FE}"/>
              </a:ext>
            </a:extLst>
          </p:cNvPr>
          <p:cNvSpPr>
            <a:spLocks noGrp="1"/>
          </p:cNvSpPr>
          <p:nvPr>
            <p:ph type="sldNum" sz="quarter" idx="4"/>
          </p:nvPr>
        </p:nvSpPr>
        <p:spPr>
          <a:xfrm>
            <a:off x="11916361" y="9404710"/>
            <a:ext cx="3497580" cy="535517"/>
          </a:xfrm>
        </p:spPr>
        <p:txBody>
          <a:bodyPr/>
          <a:lstStyle/>
          <a:p>
            <a:fld id="{92C766C6-9936-49DA-A4BF-02C40CCFDDB2}" type="slidenum">
              <a:rPr lang="en-US" smtClean="0"/>
              <a:pPr/>
              <a:t>4</a:t>
            </a:fld>
            <a:endParaRPr lang="en-US" dirty="0"/>
          </a:p>
        </p:txBody>
      </p:sp>
    </p:spTree>
    <p:extLst>
      <p:ext uri="{BB962C8B-B14F-4D97-AF65-F5344CB8AC3E}">
        <p14:creationId xmlns:p14="http://schemas.microsoft.com/office/powerpoint/2010/main" val="2579028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3846742-1121-41FA-9EAF-2B42F084581E}"/>
              </a:ext>
            </a:extLst>
          </p:cNvPr>
          <p:cNvSpPr>
            <a:spLocks noGrp="1"/>
          </p:cNvSpPr>
          <p:nvPr/>
        </p:nvSpPr>
        <p:spPr>
          <a:xfrm>
            <a:off x="384388" y="79884"/>
            <a:ext cx="12194317" cy="7077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341150"/>
            <a:r>
              <a:rPr lang="en-US" sz="4000" b="1" dirty="0">
                <a:solidFill>
                  <a:schemeClr val="accent3">
                    <a:lumMod val="50000"/>
                  </a:schemeClr>
                </a:solidFill>
                <a:latin typeface="Arial" panose="020B0604020202020204" pitchFamily="34" charset="0"/>
                <a:cs typeface="Arial" panose="020B0604020202020204" pitchFamily="34" charset="0"/>
              </a:rPr>
              <a:t>Strategic Framework: Greenways &amp; Stewardship</a:t>
            </a:r>
          </a:p>
        </p:txBody>
      </p:sp>
      <p:pic>
        <p:nvPicPr>
          <p:cNvPr id="3" name="Picture 2">
            <a:extLst>
              <a:ext uri="{FF2B5EF4-FFF2-40B4-BE49-F238E27FC236}">
                <a16:creationId xmlns:a16="http://schemas.microsoft.com/office/drawing/2014/main" id="{CF27B714-2CDB-CBD0-5805-C61DAA641F08}"/>
              </a:ext>
            </a:extLst>
          </p:cNvPr>
          <p:cNvPicPr>
            <a:picLocks noChangeAspect="1"/>
          </p:cNvPicPr>
          <p:nvPr/>
        </p:nvPicPr>
        <p:blipFill>
          <a:blip r:embed="rId2"/>
          <a:stretch>
            <a:fillRect/>
          </a:stretch>
        </p:blipFill>
        <p:spPr>
          <a:xfrm>
            <a:off x="6085949" y="787642"/>
            <a:ext cx="9458851" cy="7845995"/>
          </a:xfrm>
          <a:prstGeom prst="rect">
            <a:avLst/>
          </a:prstGeom>
        </p:spPr>
      </p:pic>
      <p:sp>
        <p:nvSpPr>
          <p:cNvPr id="8" name="Rectangle 7">
            <a:extLst>
              <a:ext uri="{FF2B5EF4-FFF2-40B4-BE49-F238E27FC236}">
                <a16:creationId xmlns:a16="http://schemas.microsoft.com/office/drawing/2014/main" id="{E8443AD5-0F34-054E-9FC3-015C894C6DDD}"/>
              </a:ext>
            </a:extLst>
          </p:cNvPr>
          <p:cNvSpPr/>
          <p:nvPr/>
        </p:nvSpPr>
        <p:spPr>
          <a:xfrm>
            <a:off x="3494618" y="787644"/>
            <a:ext cx="6769290" cy="7962964"/>
          </a:xfrm>
          <a:prstGeom prst="rect">
            <a:avLst/>
          </a:prstGeom>
          <a:gradFill>
            <a:gsLst>
              <a:gs pos="0">
                <a:schemeClr val="bg1"/>
              </a:gs>
              <a:gs pos="36000">
                <a:schemeClr val="bg1"/>
              </a:gs>
              <a:gs pos="100000">
                <a:srgbClr val="CADEC8">
                  <a:alpha val="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2">
            <a:extLst>
              <a:ext uri="{FF2B5EF4-FFF2-40B4-BE49-F238E27FC236}">
                <a16:creationId xmlns:a16="http://schemas.microsoft.com/office/drawing/2014/main" id="{FC3B887A-DDBA-07B7-ACCF-218CC7C2E7C3}"/>
              </a:ext>
            </a:extLst>
          </p:cNvPr>
          <p:cNvSpPr txBox="1">
            <a:spLocks/>
          </p:cNvSpPr>
          <p:nvPr/>
        </p:nvSpPr>
        <p:spPr>
          <a:xfrm>
            <a:off x="384388" y="1646643"/>
            <a:ext cx="7965528" cy="6817323"/>
          </a:xfrm>
          <a:prstGeom prst="rect">
            <a:avLst/>
          </a:prstGeom>
        </p:spPr>
        <p:txBody>
          <a:bodyPr vert="horz" lIns="91440" tIns="45720" rIns="91440" bIns="45720" rtlCol="0">
            <a:normAutofit/>
          </a:bodyPr>
          <a:lstStyle>
            <a:lvl1pPr marL="335288" indent="-335288" algn="l" defTabSz="1341150" rtl="0" eaLnBrk="1" latinLnBrk="0" hangingPunct="1">
              <a:lnSpc>
                <a:spcPct val="90000"/>
              </a:lnSpc>
              <a:spcBef>
                <a:spcPts val="1467"/>
              </a:spcBef>
              <a:buFont typeface="Arial" panose="020B0604020202020204" pitchFamily="34" charset="0"/>
              <a:buChar char="•"/>
              <a:defRPr sz="4107" kern="1200">
                <a:solidFill>
                  <a:schemeClr val="tx1"/>
                </a:solidFill>
                <a:latin typeface="Arial Narrow" panose="020B0606020202030204" pitchFamily="34" charset="0"/>
                <a:ea typeface="+mn-ea"/>
                <a:cs typeface="+mn-cs"/>
              </a:defRPr>
            </a:lvl1pPr>
            <a:lvl2pPr marL="1005863" indent="-335288" algn="l" defTabSz="1341150" rtl="0" eaLnBrk="1" latinLnBrk="0" hangingPunct="1">
              <a:lnSpc>
                <a:spcPct val="90000"/>
              </a:lnSpc>
              <a:spcBef>
                <a:spcPts val="733"/>
              </a:spcBef>
              <a:buFont typeface="Arial" panose="020B0604020202020204" pitchFamily="34" charset="0"/>
              <a:buChar char="•"/>
              <a:defRPr sz="3520" kern="1200">
                <a:solidFill>
                  <a:schemeClr val="tx1"/>
                </a:solidFill>
                <a:latin typeface="Arial Narrow" panose="020B0606020202030204" pitchFamily="34" charset="0"/>
                <a:ea typeface="+mn-ea"/>
                <a:cs typeface="+mn-cs"/>
              </a:defRPr>
            </a:lvl2pPr>
            <a:lvl3pPr marL="1676438" indent="-335288" algn="l" defTabSz="1341150" rtl="0" eaLnBrk="1" latinLnBrk="0" hangingPunct="1">
              <a:lnSpc>
                <a:spcPct val="90000"/>
              </a:lnSpc>
              <a:spcBef>
                <a:spcPts val="733"/>
              </a:spcBef>
              <a:buFont typeface="Arial" panose="020B0604020202020204" pitchFamily="34" charset="0"/>
              <a:buChar char="•"/>
              <a:defRPr sz="2933" kern="1200">
                <a:solidFill>
                  <a:schemeClr val="tx1"/>
                </a:solidFill>
                <a:latin typeface="Arial Narrow" panose="020B0606020202030204" pitchFamily="34" charset="0"/>
                <a:ea typeface="+mn-ea"/>
                <a:cs typeface="+mn-cs"/>
              </a:defRPr>
            </a:lvl3pPr>
            <a:lvl4pPr marL="2347013"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Arial Narrow" panose="020B0606020202030204" pitchFamily="34" charset="0"/>
                <a:ea typeface="+mn-ea"/>
                <a:cs typeface="+mn-cs"/>
              </a:defRPr>
            </a:lvl4pPr>
            <a:lvl5pPr marL="3017589"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Arial Narrow" panose="020B0606020202030204" pitchFamily="34" charset="0"/>
                <a:ea typeface="+mn-ea"/>
                <a:cs typeface="+mn-cs"/>
              </a:defRPr>
            </a:lvl5pPr>
            <a:lvl6pPr marL="3688164"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6pPr>
            <a:lvl7pPr marL="4358739"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7pPr>
            <a:lvl8pPr marL="5029314"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8pPr>
            <a:lvl9pPr marL="5699890"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9pPr>
          </a:lstStyle>
          <a:p>
            <a:r>
              <a:rPr lang="en-US" sz="3700" dirty="0">
                <a:solidFill>
                  <a:schemeClr val="accent6">
                    <a:lumMod val="50000"/>
                  </a:schemeClr>
                </a:solidFill>
              </a:rPr>
              <a:t>Nature is the organizing framework for community form</a:t>
            </a:r>
          </a:p>
          <a:p>
            <a:pPr lvl="0"/>
            <a:r>
              <a:rPr lang="en-US" sz="3700" dirty="0">
                <a:solidFill>
                  <a:schemeClr val="accent6">
                    <a:lumMod val="50000"/>
                  </a:schemeClr>
                </a:solidFill>
              </a:rPr>
              <a:t>Opportunity to create potentially regionally significant wildlife corridors, greenways and linkages</a:t>
            </a:r>
          </a:p>
          <a:p>
            <a:pPr lvl="0"/>
            <a:r>
              <a:rPr lang="en-US" sz="3700" dirty="0">
                <a:solidFill>
                  <a:schemeClr val="accent6">
                    <a:lumMod val="50000"/>
                  </a:schemeClr>
                </a:solidFill>
              </a:rPr>
              <a:t>Promotes a potentially regionally significant strategy outside the MPD to further protect the Florida Wildlife Corridor and sensitive areas</a:t>
            </a:r>
          </a:p>
          <a:p>
            <a:r>
              <a:rPr lang="en-US" sz="3700" dirty="0">
                <a:solidFill>
                  <a:schemeClr val="accent6">
                    <a:lumMod val="50000"/>
                  </a:schemeClr>
                </a:solidFill>
              </a:rPr>
              <a:t>Greenway overlay, infrastructure and community growth are integrated</a:t>
            </a:r>
          </a:p>
          <a:p>
            <a:pPr lvl="0"/>
            <a:endParaRPr lang="en-US" sz="3700" dirty="0"/>
          </a:p>
          <a:p>
            <a:endParaRPr lang="en-US" sz="3600" dirty="0"/>
          </a:p>
        </p:txBody>
      </p:sp>
      <p:sp>
        <p:nvSpPr>
          <p:cNvPr id="2" name="Slide Number Placeholder 3">
            <a:extLst>
              <a:ext uri="{FF2B5EF4-FFF2-40B4-BE49-F238E27FC236}">
                <a16:creationId xmlns:a16="http://schemas.microsoft.com/office/drawing/2014/main" id="{0E9C11F3-AAD2-221C-5CED-5BC583D4C086}"/>
              </a:ext>
            </a:extLst>
          </p:cNvPr>
          <p:cNvSpPr>
            <a:spLocks noGrp="1"/>
          </p:cNvSpPr>
          <p:nvPr>
            <p:ph type="sldNum" sz="quarter" idx="4"/>
          </p:nvPr>
        </p:nvSpPr>
        <p:spPr>
          <a:xfrm>
            <a:off x="11916361" y="9404710"/>
            <a:ext cx="3497580" cy="535517"/>
          </a:xfrm>
        </p:spPr>
        <p:txBody>
          <a:bodyPr/>
          <a:lstStyle/>
          <a:p>
            <a:fld id="{92C766C6-9936-49DA-A4BF-02C40CCFDDB2}" type="slidenum">
              <a:rPr lang="en-US" smtClean="0"/>
              <a:pPr/>
              <a:t>5</a:t>
            </a:fld>
            <a:endParaRPr lang="en-US" dirty="0"/>
          </a:p>
        </p:txBody>
      </p:sp>
    </p:spTree>
    <p:extLst>
      <p:ext uri="{BB962C8B-B14F-4D97-AF65-F5344CB8AC3E}">
        <p14:creationId xmlns:p14="http://schemas.microsoft.com/office/powerpoint/2010/main" val="3829875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49661F9-4EB8-4FC0-BEBC-935FE0EF3424}"/>
              </a:ext>
            </a:extLst>
          </p:cNvPr>
          <p:cNvPicPr>
            <a:picLocks noChangeAspect="1"/>
          </p:cNvPicPr>
          <p:nvPr/>
        </p:nvPicPr>
        <p:blipFill>
          <a:blip r:embed="rId2">
            <a:extLst>
              <a:ext uri="{28A0092B-C50C-407E-A947-70E740481C1C}">
                <a14:useLocalDpi xmlns:a14="http://schemas.microsoft.com/office/drawing/2010/main" val="0"/>
              </a:ext>
            </a:extLst>
          </a:blip>
          <a:srcRect l="51703" t="2281" r="3715" b="9091"/>
          <a:stretch>
            <a:fillRect/>
          </a:stretch>
        </p:blipFill>
        <p:spPr>
          <a:xfrm>
            <a:off x="9449868" y="914399"/>
            <a:ext cx="6094931" cy="7840134"/>
          </a:xfrm>
          <a:prstGeom prst="rect">
            <a:avLst/>
          </a:prstGeom>
        </p:spPr>
      </p:pic>
      <p:sp>
        <p:nvSpPr>
          <p:cNvPr id="5" name="Title 1">
            <a:extLst>
              <a:ext uri="{FF2B5EF4-FFF2-40B4-BE49-F238E27FC236}">
                <a16:creationId xmlns:a16="http://schemas.microsoft.com/office/drawing/2014/main" id="{BC62130E-591A-BF41-6C90-B6568CE38D81}"/>
              </a:ext>
            </a:extLst>
          </p:cNvPr>
          <p:cNvSpPr>
            <a:spLocks noGrp="1"/>
          </p:cNvSpPr>
          <p:nvPr/>
        </p:nvSpPr>
        <p:spPr>
          <a:xfrm>
            <a:off x="384387" y="229443"/>
            <a:ext cx="14327899" cy="7077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341150"/>
            <a:r>
              <a:rPr lang="en-US" sz="4000" b="1" dirty="0">
                <a:solidFill>
                  <a:schemeClr val="accent6">
                    <a:lumMod val="50000"/>
                  </a:schemeClr>
                </a:solidFill>
                <a:latin typeface="Arial" panose="020B0604020202020204" pitchFamily="34" charset="0"/>
                <a:cs typeface="Arial" panose="020B0604020202020204" pitchFamily="34" charset="0"/>
              </a:rPr>
              <a:t>Strategic Framework: Enhanced Regional Infrastructure</a:t>
            </a:r>
          </a:p>
        </p:txBody>
      </p:sp>
      <p:sp>
        <p:nvSpPr>
          <p:cNvPr id="4" name="Content Placeholder 2">
            <a:extLst>
              <a:ext uri="{FF2B5EF4-FFF2-40B4-BE49-F238E27FC236}">
                <a16:creationId xmlns:a16="http://schemas.microsoft.com/office/drawing/2014/main" id="{4D67DF06-A062-06E2-3206-9D4765F535D3}"/>
              </a:ext>
            </a:extLst>
          </p:cNvPr>
          <p:cNvSpPr>
            <a:spLocks noGrp="1"/>
          </p:cNvSpPr>
          <p:nvPr>
            <p:ph idx="1"/>
          </p:nvPr>
        </p:nvSpPr>
        <p:spPr>
          <a:xfrm>
            <a:off x="384387" y="1303867"/>
            <a:ext cx="8892135" cy="7403405"/>
          </a:xfrm>
        </p:spPr>
        <p:txBody>
          <a:bodyPr>
            <a:normAutofit fontScale="77500" lnSpcReduction="20000"/>
          </a:bodyPr>
          <a:lstStyle/>
          <a:p>
            <a:r>
              <a:rPr lang="en-US" sz="4000" dirty="0"/>
              <a:t>Uses Natureways to combine transportation, stormwater, habitat, and public space into one system.</a:t>
            </a:r>
          </a:p>
          <a:p>
            <a:r>
              <a:rPr lang="en-US" sz="4000" dirty="0"/>
              <a:t>Growth Designed Around the Land</a:t>
            </a:r>
          </a:p>
          <a:p>
            <a:pPr lvl="0"/>
            <a:r>
              <a:rPr lang="en-US" sz="4000" dirty="0"/>
              <a:t>Network provides multimodal mobility network emphasizing safety, walkability, and low-stress travel.  Loop Road and Regionally Significant Roadway Network. </a:t>
            </a:r>
          </a:p>
          <a:p>
            <a:pPr lvl="0"/>
            <a:r>
              <a:rPr lang="en-US" sz="4000" dirty="0"/>
              <a:t>Coordination with City/County with historic assets like Old Brick Road and the future plans for CR 2209 are key to connecting future mobility corridors.</a:t>
            </a:r>
          </a:p>
          <a:p>
            <a:pPr lvl="0"/>
            <a:r>
              <a:rPr lang="en-US" sz="4000" dirty="0"/>
              <a:t>The Regional Sports Park could become a community wide amenity creating economic diversity and incremental revenues while promoting local youth development.</a:t>
            </a:r>
          </a:p>
          <a:p>
            <a:r>
              <a:rPr lang="en-US" sz="4000" dirty="0"/>
              <a:t>Phased infrastructure to support growth reduces fiscal risk</a:t>
            </a:r>
          </a:p>
          <a:p>
            <a:pPr lvl="0"/>
            <a:endParaRPr lang="en-US" sz="4000" dirty="0"/>
          </a:p>
          <a:p>
            <a:endParaRPr lang="en-US" sz="3600" dirty="0"/>
          </a:p>
        </p:txBody>
      </p:sp>
      <p:sp>
        <p:nvSpPr>
          <p:cNvPr id="2" name="Slide Number Placeholder 3">
            <a:extLst>
              <a:ext uri="{FF2B5EF4-FFF2-40B4-BE49-F238E27FC236}">
                <a16:creationId xmlns:a16="http://schemas.microsoft.com/office/drawing/2014/main" id="{9EDC5D3F-6EC1-29C6-17B0-8CFFC110B7D9}"/>
              </a:ext>
            </a:extLst>
          </p:cNvPr>
          <p:cNvSpPr>
            <a:spLocks noGrp="1"/>
          </p:cNvSpPr>
          <p:nvPr>
            <p:ph type="sldNum" sz="quarter" idx="4"/>
          </p:nvPr>
        </p:nvSpPr>
        <p:spPr>
          <a:xfrm>
            <a:off x="11916361" y="9404710"/>
            <a:ext cx="3497580" cy="535517"/>
          </a:xfrm>
        </p:spPr>
        <p:txBody>
          <a:bodyPr/>
          <a:lstStyle/>
          <a:p>
            <a:fld id="{92C766C6-9936-49DA-A4BF-02C40CCFDDB2}" type="slidenum">
              <a:rPr lang="en-US" smtClean="0"/>
              <a:pPr/>
              <a:t>6</a:t>
            </a:fld>
            <a:endParaRPr lang="en-US" dirty="0"/>
          </a:p>
        </p:txBody>
      </p:sp>
    </p:spTree>
    <p:extLst>
      <p:ext uri="{BB962C8B-B14F-4D97-AF65-F5344CB8AC3E}">
        <p14:creationId xmlns:p14="http://schemas.microsoft.com/office/powerpoint/2010/main" val="409992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BDA70-6567-96B6-8478-320F22E2E041}"/>
              </a:ext>
            </a:extLst>
          </p:cNvPr>
          <p:cNvSpPr>
            <a:spLocks noGrp="1"/>
          </p:cNvSpPr>
          <p:nvPr>
            <p:ph type="title"/>
          </p:nvPr>
        </p:nvSpPr>
        <p:spPr/>
        <p:txBody>
          <a:bodyPr/>
          <a:lstStyle/>
          <a:p>
            <a:r>
              <a:rPr lang="en-US" dirty="0">
                <a:solidFill>
                  <a:schemeClr val="accent3">
                    <a:lumMod val="50000"/>
                  </a:schemeClr>
                </a:solidFill>
              </a:rPr>
              <a:t>MPD Entitlement by Acreage</a:t>
            </a:r>
          </a:p>
        </p:txBody>
      </p:sp>
      <p:sp>
        <p:nvSpPr>
          <p:cNvPr id="4" name="Slide Number Placeholder 3">
            <a:extLst>
              <a:ext uri="{FF2B5EF4-FFF2-40B4-BE49-F238E27FC236}">
                <a16:creationId xmlns:a16="http://schemas.microsoft.com/office/drawing/2014/main" id="{B77453CA-F430-D05E-C03E-F3CF03766610}"/>
              </a:ext>
            </a:extLst>
          </p:cNvPr>
          <p:cNvSpPr>
            <a:spLocks noGrp="1"/>
          </p:cNvSpPr>
          <p:nvPr>
            <p:ph type="sldNum" sz="quarter" idx="4"/>
          </p:nvPr>
        </p:nvSpPr>
        <p:spPr/>
        <p:txBody>
          <a:bodyPr/>
          <a:lstStyle/>
          <a:p>
            <a:fld id="{92C766C6-9936-49DA-A4BF-02C40CCFDDB2}" type="slidenum">
              <a:rPr lang="en-US" smtClean="0"/>
              <a:pPr/>
              <a:t>7</a:t>
            </a:fld>
            <a:endParaRPr lang="en-US" dirty="0"/>
          </a:p>
        </p:txBody>
      </p:sp>
      <p:sp>
        <p:nvSpPr>
          <p:cNvPr id="7" name="TextBox 6">
            <a:extLst>
              <a:ext uri="{FF2B5EF4-FFF2-40B4-BE49-F238E27FC236}">
                <a16:creationId xmlns:a16="http://schemas.microsoft.com/office/drawing/2014/main" id="{EC83D986-AA58-8219-C3CF-7430D48AED92}"/>
              </a:ext>
            </a:extLst>
          </p:cNvPr>
          <p:cNvSpPr txBox="1"/>
          <p:nvPr/>
        </p:nvSpPr>
        <p:spPr>
          <a:xfrm>
            <a:off x="484094" y="1470060"/>
            <a:ext cx="10787743" cy="831125"/>
          </a:xfrm>
          <a:prstGeom prst="rect">
            <a:avLst/>
          </a:prstGeom>
          <a:noFill/>
        </p:spPr>
        <p:txBody>
          <a:bodyPr wrap="square">
            <a:spAutoFit/>
          </a:bodyPr>
          <a:lstStyle/>
          <a:p>
            <a:pPr marL="0" marR="0" algn="just">
              <a:lnSpc>
                <a:spcPct val="200000"/>
              </a:lnSpc>
              <a:spcAft>
                <a:spcPts val="800"/>
              </a:spcAft>
              <a:buNone/>
            </a:pPr>
            <a:r>
              <a:rPr lang="en-US" sz="2800" b="1" kern="100" dirty="0">
                <a:solidFill>
                  <a:srgbClr val="385623"/>
                </a:solidFill>
                <a:effectLst/>
                <a:latin typeface="Times New Roman" panose="02020603050405020304" pitchFamily="18" charset="0"/>
                <a:ea typeface="Calibri" panose="020F0502020204030204" pitchFamily="34" charset="0"/>
                <a:cs typeface="Times New Roman" panose="02020603050405020304" pitchFamily="18" charset="0"/>
              </a:rPr>
              <a:t>Table 1 Sub-Areas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Table 9">
            <a:extLst>
              <a:ext uri="{FF2B5EF4-FFF2-40B4-BE49-F238E27FC236}">
                <a16:creationId xmlns:a16="http://schemas.microsoft.com/office/drawing/2014/main" id="{DE1A422F-1D73-0AE4-D96B-31A67300149C}"/>
              </a:ext>
            </a:extLst>
          </p:cNvPr>
          <p:cNvGraphicFramePr>
            <a:graphicFrameLocks noGrp="1"/>
          </p:cNvGraphicFramePr>
          <p:nvPr>
            <p:extLst>
              <p:ext uri="{D42A27DB-BD31-4B8C-83A1-F6EECF244321}">
                <p14:modId xmlns:p14="http://schemas.microsoft.com/office/powerpoint/2010/main" val="4163015211"/>
              </p:ext>
            </p:extLst>
          </p:nvPr>
        </p:nvGraphicFramePr>
        <p:xfrm>
          <a:off x="1117601" y="2471350"/>
          <a:ext cx="7823199" cy="5339606"/>
        </p:xfrm>
        <a:graphic>
          <a:graphicData uri="http://schemas.openxmlformats.org/drawingml/2006/table">
            <a:tbl>
              <a:tblPr firstRow="1" firstCol="1" bandRow="1"/>
              <a:tblGrid>
                <a:gridCol w="3431600">
                  <a:extLst>
                    <a:ext uri="{9D8B030D-6E8A-4147-A177-3AD203B41FA5}">
                      <a16:colId xmlns:a16="http://schemas.microsoft.com/office/drawing/2014/main" val="1773129456"/>
                    </a:ext>
                  </a:extLst>
                </a:gridCol>
                <a:gridCol w="2386738">
                  <a:extLst>
                    <a:ext uri="{9D8B030D-6E8A-4147-A177-3AD203B41FA5}">
                      <a16:colId xmlns:a16="http://schemas.microsoft.com/office/drawing/2014/main" val="2515145148"/>
                    </a:ext>
                  </a:extLst>
                </a:gridCol>
                <a:gridCol w="2004861">
                  <a:extLst>
                    <a:ext uri="{9D8B030D-6E8A-4147-A177-3AD203B41FA5}">
                      <a16:colId xmlns:a16="http://schemas.microsoft.com/office/drawing/2014/main" val="1703528198"/>
                    </a:ext>
                  </a:extLst>
                </a:gridCol>
              </a:tblGrid>
              <a:tr h="998867">
                <a:tc>
                  <a:txBody>
                    <a:bodyPr/>
                    <a:lstStyle/>
                    <a:p>
                      <a:pPr marL="0" marR="0" algn="ctr">
                        <a:lnSpc>
                          <a:spcPct val="107000"/>
                        </a:lnSpc>
                        <a:spcAft>
                          <a:spcPts val="800"/>
                        </a:spcAft>
                        <a:buNone/>
                      </a:pPr>
                      <a:r>
                        <a:rPr lang="en-US" sz="2000" b="1" kern="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Land Use Sub-Area </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C6A4C"/>
                    </a:solidFill>
                  </a:tcPr>
                </a:tc>
                <a:tc>
                  <a:txBody>
                    <a:bodyPr/>
                    <a:lstStyle/>
                    <a:p>
                      <a:pPr marL="0" marR="0" algn="ctr">
                        <a:lnSpc>
                          <a:spcPct val="107000"/>
                        </a:lnSpc>
                        <a:spcAft>
                          <a:spcPts val="800"/>
                        </a:spcAft>
                        <a:buNone/>
                      </a:pPr>
                      <a:r>
                        <a:rPr lang="en-US" sz="2000" b="1" kern="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Acreage</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C6A4C"/>
                    </a:solidFill>
                  </a:tcPr>
                </a:tc>
                <a:tc>
                  <a:txBody>
                    <a:bodyPr/>
                    <a:lstStyle/>
                    <a:p>
                      <a:pPr marL="0" marR="0" algn="ctr">
                        <a:lnSpc>
                          <a:spcPct val="107000"/>
                        </a:lnSpc>
                        <a:spcAft>
                          <a:spcPts val="800"/>
                        </a:spcAft>
                        <a:buNone/>
                      </a:pPr>
                      <a:r>
                        <a:rPr lang="en-US" sz="20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Net Developable Acreage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C6A4C"/>
                    </a:solidFill>
                  </a:tcPr>
                </a:tc>
                <a:extLst>
                  <a:ext uri="{0D108BD9-81ED-4DB2-BD59-A6C34878D82A}">
                    <a16:rowId xmlns:a16="http://schemas.microsoft.com/office/drawing/2014/main" val="1099145132"/>
                  </a:ext>
                </a:extLst>
              </a:tr>
              <a:tr h="988324">
                <a:tc>
                  <a:txBody>
                    <a:bodyPr/>
                    <a:lstStyle/>
                    <a:p>
                      <a:pPr marL="0" marR="0" algn="ctr">
                        <a:lnSpc>
                          <a:spcPct val="107000"/>
                        </a:lnSpc>
                        <a:spcAft>
                          <a:spcPts val="800"/>
                        </a:spcAft>
                        <a:buNone/>
                      </a:pPr>
                      <a:r>
                        <a:rPr lang="en-US" sz="2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Regional Activity Center</a:t>
                      </a:r>
                      <a:endParaRPr lang="en-US" sz="2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947</a:t>
                      </a:r>
                      <a:endParaRPr lang="en-US" sz="2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8.1%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0035779"/>
                  </a:ext>
                </a:extLst>
              </a:tr>
              <a:tr h="670483">
                <a:tc>
                  <a:txBody>
                    <a:bodyPr/>
                    <a:lstStyle/>
                    <a:p>
                      <a:pPr marL="0" marR="0" algn="ctr">
                        <a:lnSpc>
                          <a:spcPct val="107000"/>
                        </a:lnSpc>
                        <a:spcAft>
                          <a:spcPts val="800"/>
                        </a:spcAft>
                        <a:buNone/>
                      </a:pPr>
                      <a:r>
                        <a:rPr lang="en-US" sz="2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Village Center</a:t>
                      </a:r>
                      <a:endParaRPr lang="en-US" sz="2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926</a:t>
                      </a:r>
                      <a:endParaRPr lang="en-US" sz="2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8.0%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3124057"/>
                  </a:ext>
                </a:extLst>
              </a:tr>
              <a:tr h="670483">
                <a:tc>
                  <a:txBody>
                    <a:bodyPr/>
                    <a:lstStyle/>
                    <a:p>
                      <a:pPr marL="0" marR="0" algn="ctr">
                        <a:lnSpc>
                          <a:spcPct val="107000"/>
                        </a:lnSpc>
                        <a:spcAft>
                          <a:spcPts val="800"/>
                        </a:spcAft>
                        <a:buNone/>
                      </a:pPr>
                      <a:r>
                        <a:rPr lang="en-US" sz="2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Villages</a:t>
                      </a:r>
                      <a:endParaRPr lang="en-US" sz="2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8,881</a:t>
                      </a:r>
                      <a:endParaRPr lang="en-US" sz="2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76.3%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81501230"/>
                  </a:ext>
                </a:extLst>
              </a:tr>
              <a:tr h="670483">
                <a:tc>
                  <a:txBody>
                    <a:bodyPr/>
                    <a:lstStyle/>
                    <a:p>
                      <a:pPr marL="0" marR="0" algn="ctr">
                        <a:lnSpc>
                          <a:spcPct val="107000"/>
                        </a:lnSpc>
                        <a:spcAft>
                          <a:spcPts val="800"/>
                        </a:spcAft>
                        <a:buNone/>
                      </a:pPr>
                      <a:r>
                        <a:rPr lang="en-US" sz="2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Employment Center</a:t>
                      </a:r>
                      <a:endParaRPr lang="en-US" sz="2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889</a:t>
                      </a:r>
                      <a:endParaRPr lang="en-US" sz="2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7.6%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45875012"/>
                  </a:ext>
                </a:extLst>
              </a:tr>
              <a:tr h="670483">
                <a:tc>
                  <a:txBody>
                    <a:bodyPr/>
                    <a:lstStyle/>
                    <a:p>
                      <a:pPr marL="0" marR="0" algn="ctr">
                        <a:lnSpc>
                          <a:spcPct val="107000"/>
                        </a:lnSpc>
                        <a:spcAft>
                          <a:spcPts val="800"/>
                        </a:spcAft>
                        <a:buNone/>
                      </a:pPr>
                      <a:r>
                        <a:rPr lang="en-US" sz="2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Greenway Overlay</a:t>
                      </a:r>
                      <a:endParaRPr lang="en-US" sz="2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8,501</a:t>
                      </a:r>
                      <a:endParaRPr lang="en-US" sz="2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endParaRPr lang="en-US" sz="2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97855741"/>
                  </a:ext>
                </a:extLst>
              </a:tr>
              <a:tr h="670483">
                <a:tc>
                  <a:txBody>
                    <a:bodyPr/>
                    <a:lstStyle/>
                    <a:p>
                      <a:pPr marL="0" marR="0" algn="ctr">
                        <a:lnSpc>
                          <a:spcPct val="107000"/>
                        </a:lnSpc>
                        <a:spcAft>
                          <a:spcPts val="800"/>
                        </a:spcAft>
                        <a:buNone/>
                      </a:pPr>
                      <a:r>
                        <a:rPr lang="en-US" sz="2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Total</a:t>
                      </a:r>
                      <a:endParaRPr lang="en-US" sz="2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400" kern="1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20,144</a:t>
                      </a:r>
                      <a:endParaRPr lang="en-US" sz="2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400" kern="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57019027"/>
                  </a:ext>
                </a:extLst>
              </a:tr>
            </a:tbl>
          </a:graphicData>
        </a:graphic>
      </p:graphicFrame>
      <p:sp>
        <p:nvSpPr>
          <p:cNvPr id="3" name="TextBox 2">
            <a:extLst>
              <a:ext uri="{FF2B5EF4-FFF2-40B4-BE49-F238E27FC236}">
                <a16:creationId xmlns:a16="http://schemas.microsoft.com/office/drawing/2014/main" id="{ADAB6E9B-019C-ABC5-3A42-9FCA7E09AFDE}"/>
              </a:ext>
            </a:extLst>
          </p:cNvPr>
          <p:cNvSpPr txBox="1"/>
          <p:nvPr/>
        </p:nvSpPr>
        <p:spPr>
          <a:xfrm>
            <a:off x="9434286" y="2824976"/>
            <a:ext cx="5790970" cy="4985980"/>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accent6">
                    <a:lumMod val="50000"/>
                  </a:schemeClr>
                </a:solidFill>
              </a:rPr>
              <a:t>50% of the Gross Acres are committed to Greenway, Open Space and Recreation</a:t>
            </a:r>
          </a:p>
          <a:p>
            <a:pPr marL="285750" indent="-285750">
              <a:buFont typeface="Arial" panose="020B0604020202020204" pitchFamily="34" charset="0"/>
              <a:buChar char="•"/>
            </a:pPr>
            <a:r>
              <a:rPr lang="en-US" sz="2000" dirty="0">
                <a:solidFill>
                  <a:schemeClr val="accent6">
                    <a:lumMod val="50000"/>
                  </a:schemeClr>
                </a:solidFill>
              </a:rPr>
              <a:t>Net Development acreage is 10,072 of the 20,144 acres</a:t>
            </a:r>
          </a:p>
          <a:p>
            <a:pPr marL="285750" indent="-285750">
              <a:buFont typeface="Arial" panose="020B0604020202020204" pitchFamily="34" charset="0"/>
              <a:buChar char="•"/>
            </a:pPr>
            <a:r>
              <a:rPr lang="en-US" sz="2000" dirty="0">
                <a:solidFill>
                  <a:schemeClr val="accent6">
                    <a:lumMod val="50000"/>
                  </a:schemeClr>
                </a:solidFill>
              </a:rPr>
              <a:t>Regional Activity Center includes both commercial and light industrial uses</a:t>
            </a:r>
          </a:p>
          <a:p>
            <a:pPr marL="285750" indent="-285750">
              <a:buFont typeface="Arial" panose="020B0604020202020204" pitchFamily="34" charset="0"/>
              <a:buChar char="•"/>
            </a:pPr>
            <a:r>
              <a:rPr lang="en-US" sz="2000" dirty="0">
                <a:solidFill>
                  <a:schemeClr val="accent6">
                    <a:lumMod val="50000"/>
                  </a:schemeClr>
                </a:solidFill>
              </a:rPr>
              <a:t>Village Centers are designed as mixed-use villages and neighborhood commercial centers</a:t>
            </a:r>
          </a:p>
          <a:p>
            <a:pPr marL="285750" indent="-285750">
              <a:buFont typeface="Arial" panose="020B0604020202020204" pitchFamily="34" charset="0"/>
              <a:buChar char="•"/>
            </a:pPr>
            <a:r>
              <a:rPr lang="en-US" sz="2000" dirty="0">
                <a:solidFill>
                  <a:schemeClr val="accent6">
                    <a:lumMod val="50000"/>
                  </a:schemeClr>
                </a:solidFill>
              </a:rPr>
              <a:t>Villages promotes a diversity residential uses including life stage and attainable housing</a:t>
            </a:r>
          </a:p>
          <a:p>
            <a:pPr marL="285750" indent="-285750">
              <a:buFont typeface="Arial" panose="020B0604020202020204" pitchFamily="34" charset="0"/>
              <a:buChar char="•"/>
            </a:pPr>
            <a:r>
              <a:rPr lang="en-US" sz="2000" dirty="0">
                <a:solidFill>
                  <a:schemeClr val="accent6">
                    <a:lumMod val="50000"/>
                  </a:schemeClr>
                </a:solidFill>
              </a:rPr>
              <a:t>Employment Center focuses on Job Creation and Industrial uses utilizing regional infrastructure and is located on the rail line</a:t>
            </a:r>
          </a:p>
          <a:p>
            <a:pPr marL="285750" indent="-285750">
              <a:buFont typeface="Arial" panose="020B0604020202020204" pitchFamily="34" charset="0"/>
              <a:buChar char="•"/>
            </a:pPr>
            <a:r>
              <a:rPr lang="en-US" sz="2000" dirty="0">
                <a:solidFill>
                  <a:schemeClr val="accent6">
                    <a:lumMod val="50000"/>
                  </a:schemeClr>
                </a:solidFill>
              </a:rPr>
              <a:t>Approx. 25% of land is aggregated for non-residential uses</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596410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6FB34-444D-E19B-AD48-6C39A8791B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11DA8B-6BBA-2224-D872-8795B2F3C471}"/>
              </a:ext>
            </a:extLst>
          </p:cNvPr>
          <p:cNvSpPr>
            <a:spLocks noGrp="1"/>
          </p:cNvSpPr>
          <p:nvPr>
            <p:ph type="title"/>
          </p:nvPr>
        </p:nvSpPr>
        <p:spPr/>
        <p:txBody>
          <a:bodyPr/>
          <a:lstStyle/>
          <a:p>
            <a:r>
              <a:rPr lang="en-US" dirty="0">
                <a:solidFill>
                  <a:schemeClr val="accent6">
                    <a:lumMod val="50000"/>
                  </a:schemeClr>
                </a:solidFill>
              </a:rPr>
              <a:t>MPD Entitlement by Land Use</a:t>
            </a:r>
          </a:p>
        </p:txBody>
      </p:sp>
      <p:sp>
        <p:nvSpPr>
          <p:cNvPr id="4" name="Slide Number Placeholder 3">
            <a:extLst>
              <a:ext uri="{FF2B5EF4-FFF2-40B4-BE49-F238E27FC236}">
                <a16:creationId xmlns:a16="http://schemas.microsoft.com/office/drawing/2014/main" id="{8380A99B-B99B-39CC-1F4E-28E4AED7F466}"/>
              </a:ext>
            </a:extLst>
          </p:cNvPr>
          <p:cNvSpPr>
            <a:spLocks noGrp="1"/>
          </p:cNvSpPr>
          <p:nvPr>
            <p:ph type="sldNum" sz="quarter" idx="4"/>
          </p:nvPr>
        </p:nvSpPr>
        <p:spPr/>
        <p:txBody>
          <a:bodyPr/>
          <a:lstStyle/>
          <a:p>
            <a:fld id="{92C766C6-9936-49DA-A4BF-02C40CCFDDB2}" type="slidenum">
              <a:rPr lang="en-US" smtClean="0"/>
              <a:pPr/>
              <a:t>8</a:t>
            </a:fld>
            <a:endParaRPr lang="en-US" dirty="0"/>
          </a:p>
        </p:txBody>
      </p:sp>
      <p:sp>
        <p:nvSpPr>
          <p:cNvPr id="7" name="TextBox 6">
            <a:extLst>
              <a:ext uri="{FF2B5EF4-FFF2-40B4-BE49-F238E27FC236}">
                <a16:creationId xmlns:a16="http://schemas.microsoft.com/office/drawing/2014/main" id="{66DE5DE4-7429-C76F-C0D5-13582679D97E}"/>
              </a:ext>
            </a:extLst>
          </p:cNvPr>
          <p:cNvSpPr txBox="1"/>
          <p:nvPr/>
        </p:nvSpPr>
        <p:spPr>
          <a:xfrm>
            <a:off x="484094" y="1353098"/>
            <a:ext cx="10787743" cy="954107"/>
          </a:xfrm>
          <a:prstGeom prst="rect">
            <a:avLst/>
          </a:prstGeom>
          <a:noFill/>
        </p:spPr>
        <p:txBody>
          <a:bodyPr wrap="square">
            <a:spAutoFit/>
          </a:bodyPr>
          <a:lstStyle/>
          <a:p>
            <a:pPr marL="0" marR="0" algn="just">
              <a:buNone/>
            </a:pPr>
            <a:r>
              <a:rPr lang="en-US" sz="2800" b="1" kern="100" dirty="0">
                <a:solidFill>
                  <a:srgbClr val="385623"/>
                </a:solidFill>
                <a:effectLst/>
                <a:latin typeface="Times New Roman" panose="02020603050405020304" pitchFamily="18" charset="0"/>
                <a:ea typeface="Calibri" panose="020F0502020204030204" pitchFamily="34" charset="0"/>
                <a:cs typeface="Times New Roman" panose="02020603050405020304" pitchFamily="18" charset="0"/>
              </a:rPr>
              <a:t>Table 8 Land Use and Phasing – Increased Employment Center Uses &amp; Decreased Residential Uses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7A570750-B21A-228D-BD72-293423022A0B}"/>
              </a:ext>
            </a:extLst>
          </p:cNvPr>
          <p:cNvSpPr txBox="1"/>
          <p:nvPr/>
        </p:nvSpPr>
        <p:spPr>
          <a:xfrm>
            <a:off x="593723" y="7610871"/>
            <a:ext cx="14466983" cy="923330"/>
          </a:xfrm>
          <a:prstGeom prst="rect">
            <a:avLst/>
          </a:prstGeom>
          <a:noFill/>
        </p:spPr>
        <p:txBody>
          <a:bodyPr wrap="square" rtlCol="0">
            <a:spAutoFit/>
          </a:bodyPr>
          <a:lstStyle/>
          <a:p>
            <a:r>
              <a:rPr lang="en-US" b="1" dirty="0">
                <a:solidFill>
                  <a:schemeClr val="accent6">
                    <a:lumMod val="50000"/>
                  </a:schemeClr>
                </a:solidFill>
              </a:rPr>
              <a:t>As a result of continued collaboration and feedback, the entitlement exchanged 2,000 units of residential uses to bolster the Employment Center acreage and Industrial Uses. This creates a ~900-acre commerce park leveraging regional mobility infrastructure in the Southeast portion of the property.</a:t>
            </a:r>
          </a:p>
        </p:txBody>
      </p:sp>
      <p:graphicFrame>
        <p:nvGraphicFramePr>
          <p:cNvPr id="5" name="Table 4">
            <a:extLst>
              <a:ext uri="{FF2B5EF4-FFF2-40B4-BE49-F238E27FC236}">
                <a16:creationId xmlns:a16="http://schemas.microsoft.com/office/drawing/2014/main" id="{EAE79BA6-15D8-99EA-D097-64643E1534E2}"/>
              </a:ext>
            </a:extLst>
          </p:cNvPr>
          <p:cNvGraphicFramePr>
            <a:graphicFrameLocks noGrp="1"/>
          </p:cNvGraphicFramePr>
          <p:nvPr>
            <p:extLst>
              <p:ext uri="{D42A27DB-BD31-4B8C-83A1-F6EECF244321}">
                <p14:modId xmlns:p14="http://schemas.microsoft.com/office/powerpoint/2010/main" val="3142132124"/>
              </p:ext>
            </p:extLst>
          </p:nvPr>
        </p:nvGraphicFramePr>
        <p:xfrm>
          <a:off x="562187" y="2450193"/>
          <a:ext cx="10105811" cy="4895708"/>
        </p:xfrm>
        <a:graphic>
          <a:graphicData uri="http://schemas.openxmlformats.org/drawingml/2006/table">
            <a:tbl>
              <a:tblPr firstRow="1" firstCol="1"/>
              <a:tblGrid>
                <a:gridCol w="3158566">
                  <a:extLst>
                    <a:ext uri="{9D8B030D-6E8A-4147-A177-3AD203B41FA5}">
                      <a16:colId xmlns:a16="http://schemas.microsoft.com/office/drawing/2014/main" val="2576192684"/>
                    </a:ext>
                  </a:extLst>
                </a:gridCol>
                <a:gridCol w="970458">
                  <a:extLst>
                    <a:ext uri="{9D8B030D-6E8A-4147-A177-3AD203B41FA5}">
                      <a16:colId xmlns:a16="http://schemas.microsoft.com/office/drawing/2014/main" val="474155994"/>
                    </a:ext>
                  </a:extLst>
                </a:gridCol>
                <a:gridCol w="1509601">
                  <a:extLst>
                    <a:ext uri="{9D8B030D-6E8A-4147-A177-3AD203B41FA5}">
                      <a16:colId xmlns:a16="http://schemas.microsoft.com/office/drawing/2014/main" val="633410900"/>
                    </a:ext>
                  </a:extLst>
                </a:gridCol>
                <a:gridCol w="1540409">
                  <a:extLst>
                    <a:ext uri="{9D8B030D-6E8A-4147-A177-3AD203B41FA5}">
                      <a16:colId xmlns:a16="http://schemas.microsoft.com/office/drawing/2014/main" val="4278965076"/>
                    </a:ext>
                  </a:extLst>
                </a:gridCol>
                <a:gridCol w="1494197">
                  <a:extLst>
                    <a:ext uri="{9D8B030D-6E8A-4147-A177-3AD203B41FA5}">
                      <a16:colId xmlns:a16="http://schemas.microsoft.com/office/drawing/2014/main" val="3852912785"/>
                    </a:ext>
                  </a:extLst>
                </a:gridCol>
                <a:gridCol w="1432580">
                  <a:extLst>
                    <a:ext uri="{9D8B030D-6E8A-4147-A177-3AD203B41FA5}">
                      <a16:colId xmlns:a16="http://schemas.microsoft.com/office/drawing/2014/main" val="3388909055"/>
                    </a:ext>
                  </a:extLst>
                </a:gridCol>
              </a:tblGrid>
              <a:tr h="816195">
                <a:tc>
                  <a:txBody>
                    <a:bodyPr/>
                    <a:lstStyle/>
                    <a:p>
                      <a:pPr marL="0" marR="0" algn="ctr">
                        <a:lnSpc>
                          <a:spcPct val="107000"/>
                        </a:lnSpc>
                        <a:spcAft>
                          <a:spcPts val="800"/>
                        </a:spcAft>
                        <a:buNone/>
                      </a:pPr>
                      <a:r>
                        <a:rPr lang="en-US" sz="2000" b="1" kern="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Use Type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85623"/>
                    </a:solidFill>
                  </a:tcPr>
                </a:tc>
                <a:tc>
                  <a:txBody>
                    <a:bodyPr/>
                    <a:lstStyle/>
                    <a:p>
                      <a:pPr marL="0" marR="0" algn="ctr">
                        <a:lnSpc>
                          <a:spcPct val="107000"/>
                        </a:lnSpc>
                        <a:spcAft>
                          <a:spcPts val="800"/>
                        </a:spcAft>
                        <a:buNone/>
                      </a:pPr>
                      <a:r>
                        <a:rPr lang="en-US" sz="2000" b="1" kern="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Units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85623"/>
                    </a:solidFill>
                  </a:tcPr>
                </a:tc>
                <a:tc>
                  <a:txBody>
                    <a:bodyPr/>
                    <a:lstStyle/>
                    <a:p>
                      <a:pPr marL="0" marR="0" algn="ctr">
                        <a:lnSpc>
                          <a:spcPct val="107000"/>
                        </a:lnSpc>
                        <a:spcAft>
                          <a:spcPts val="800"/>
                        </a:spcAft>
                        <a:buNone/>
                      </a:pPr>
                      <a:r>
                        <a:rPr lang="en-US" sz="2000" b="1" kern="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Phase 1</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Aft>
                          <a:spcPts val="800"/>
                        </a:spcAft>
                        <a:buNone/>
                      </a:pPr>
                      <a:r>
                        <a:rPr lang="en-US" sz="2000" b="1" kern="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2026-2036</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85623"/>
                    </a:solidFill>
                  </a:tcPr>
                </a:tc>
                <a:tc>
                  <a:txBody>
                    <a:bodyPr/>
                    <a:lstStyle/>
                    <a:p>
                      <a:pPr marL="0" marR="0" algn="ctr">
                        <a:lnSpc>
                          <a:spcPct val="107000"/>
                        </a:lnSpc>
                        <a:spcAft>
                          <a:spcPts val="800"/>
                        </a:spcAft>
                        <a:buNone/>
                      </a:pPr>
                      <a:r>
                        <a:rPr lang="en-US" sz="2000" b="1" kern="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Phase 2</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Aft>
                          <a:spcPts val="800"/>
                        </a:spcAft>
                        <a:buNone/>
                      </a:pPr>
                      <a:r>
                        <a:rPr lang="en-US" sz="2000" b="1" kern="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2036-2046</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85623"/>
                    </a:solidFill>
                  </a:tcPr>
                </a:tc>
                <a:tc>
                  <a:txBody>
                    <a:bodyPr/>
                    <a:lstStyle/>
                    <a:p>
                      <a:pPr marL="0" marR="0" algn="ctr">
                        <a:lnSpc>
                          <a:spcPct val="107000"/>
                        </a:lnSpc>
                        <a:spcAft>
                          <a:spcPts val="800"/>
                        </a:spcAft>
                        <a:buNone/>
                      </a:pPr>
                      <a:r>
                        <a:rPr lang="en-US" sz="2000" b="1" kern="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Phase 3</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Aft>
                          <a:spcPts val="800"/>
                        </a:spcAft>
                        <a:buNone/>
                      </a:pPr>
                      <a:r>
                        <a:rPr lang="en-US" sz="2000" b="1" kern="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2046-2056</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85623"/>
                    </a:solidFill>
                  </a:tcPr>
                </a:tc>
                <a:tc>
                  <a:txBody>
                    <a:bodyPr/>
                    <a:lstStyle/>
                    <a:p>
                      <a:pPr marL="0" marR="0" algn="ctr">
                        <a:lnSpc>
                          <a:spcPct val="107000"/>
                        </a:lnSpc>
                        <a:spcAft>
                          <a:spcPts val="800"/>
                        </a:spcAft>
                        <a:buNone/>
                      </a:pPr>
                      <a:r>
                        <a:rPr lang="en-US" sz="2000" b="1" kern="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Buildout Total</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85623"/>
                    </a:solidFill>
                  </a:tcPr>
                </a:tc>
                <a:extLst>
                  <a:ext uri="{0D108BD9-81ED-4DB2-BD59-A6C34878D82A}">
                    <a16:rowId xmlns:a16="http://schemas.microsoft.com/office/drawing/2014/main" val="3636679239"/>
                  </a:ext>
                </a:extLst>
              </a:tr>
              <a:tr h="344337">
                <a:tc>
                  <a:txBody>
                    <a:bodyPr/>
                    <a:lstStyle/>
                    <a:p>
                      <a:pPr marL="0" marR="0">
                        <a:lnSpc>
                          <a:spcPct val="107000"/>
                        </a:lnSpc>
                        <a:spcAft>
                          <a:spcPts val="800"/>
                        </a:spcAft>
                        <a:buNone/>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Single Family Detached</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DU</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4,465</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3,915</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7,060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15,440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88596744"/>
                  </a:ext>
                </a:extLst>
              </a:tr>
              <a:tr h="344337">
                <a:tc>
                  <a:txBody>
                    <a:bodyPr/>
                    <a:lstStyle/>
                    <a:p>
                      <a:pPr marL="0" marR="0">
                        <a:lnSpc>
                          <a:spcPct val="107000"/>
                        </a:lnSpc>
                        <a:spcAft>
                          <a:spcPts val="800"/>
                        </a:spcAft>
                        <a:buNone/>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Single Family Attached</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DU</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661</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1,739</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80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2,480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16636114"/>
                  </a:ext>
                </a:extLst>
              </a:tr>
              <a:tr h="344337">
                <a:tc>
                  <a:txBody>
                    <a:bodyPr/>
                    <a:lstStyle/>
                    <a:p>
                      <a:pPr marL="0" marR="0">
                        <a:lnSpc>
                          <a:spcPct val="107000"/>
                        </a:lnSpc>
                        <a:spcAft>
                          <a:spcPts val="800"/>
                        </a:spcAft>
                        <a:buNone/>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Multi-Family</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DU</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1,180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820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2,000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16705631"/>
                  </a:ext>
                </a:extLst>
              </a:tr>
              <a:tr h="344337">
                <a:tc>
                  <a:txBody>
                    <a:bodyPr/>
                    <a:lstStyle/>
                    <a:p>
                      <a:pPr marL="0" marR="0">
                        <a:lnSpc>
                          <a:spcPct val="107000"/>
                        </a:lnSpc>
                        <a:spcAft>
                          <a:spcPts val="800"/>
                        </a:spcAft>
                        <a:buNone/>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Office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SF</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400,000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338,000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738,000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9381501"/>
                  </a:ext>
                </a:extLst>
              </a:tr>
              <a:tr h="344337">
                <a:tc>
                  <a:txBody>
                    <a:bodyPr/>
                    <a:lstStyle/>
                    <a:p>
                      <a:pPr marL="0" marR="0">
                        <a:lnSpc>
                          <a:spcPct val="107000"/>
                        </a:lnSpc>
                        <a:spcAft>
                          <a:spcPts val="800"/>
                        </a:spcAft>
                        <a:buNone/>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Commercial</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SF</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810,000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478,000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588,000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1,876,000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06451629"/>
                  </a:ext>
                </a:extLst>
              </a:tr>
              <a:tr h="344337">
                <a:tc>
                  <a:txBody>
                    <a:bodyPr/>
                    <a:lstStyle/>
                    <a:p>
                      <a:pPr marL="0" marR="0">
                        <a:lnSpc>
                          <a:spcPct val="107000"/>
                        </a:lnSpc>
                        <a:spcAft>
                          <a:spcPts val="800"/>
                        </a:spcAft>
                        <a:buNone/>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Industrial</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SF</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1,500,000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2,750,000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1,350,000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5,600,000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4454486"/>
                  </a:ext>
                </a:extLst>
              </a:tr>
              <a:tr h="344337">
                <a:tc>
                  <a:txBody>
                    <a:bodyPr/>
                    <a:lstStyle/>
                    <a:p>
                      <a:pPr marL="0" marR="0">
                        <a:lnSpc>
                          <a:spcPct val="107000"/>
                        </a:lnSpc>
                        <a:spcAft>
                          <a:spcPts val="800"/>
                        </a:spcAft>
                        <a:buNone/>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Hospital</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Beds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100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05233656"/>
                  </a:ext>
                </a:extLst>
              </a:tr>
              <a:tr h="344337">
                <a:tc>
                  <a:txBody>
                    <a:bodyPr/>
                    <a:lstStyle/>
                    <a:p>
                      <a:pPr marL="0" marR="0">
                        <a:lnSpc>
                          <a:spcPct val="107000"/>
                        </a:lnSpc>
                        <a:spcAft>
                          <a:spcPts val="800"/>
                        </a:spcAft>
                        <a:buNone/>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Hotel</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Rooms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920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115</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1,035</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9548409"/>
                  </a:ext>
                </a:extLst>
              </a:tr>
              <a:tr h="344337">
                <a:tc>
                  <a:txBody>
                    <a:bodyPr/>
                    <a:lstStyle/>
                    <a:p>
                      <a:pPr marL="0" marR="0">
                        <a:lnSpc>
                          <a:spcPct val="107000"/>
                        </a:lnSpc>
                        <a:spcAft>
                          <a:spcPts val="800"/>
                        </a:spcAft>
                        <a:buNone/>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Soccer Complex</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Fields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20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20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3401013"/>
                  </a:ext>
                </a:extLst>
              </a:tr>
              <a:tr h="344337">
                <a:tc>
                  <a:txBody>
                    <a:bodyPr/>
                    <a:lstStyle/>
                    <a:p>
                      <a:pPr marL="0" marR="0">
                        <a:lnSpc>
                          <a:spcPct val="107000"/>
                        </a:lnSpc>
                        <a:spcAft>
                          <a:spcPts val="800"/>
                        </a:spcAft>
                        <a:buNone/>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Sports/Entertainment Venue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Seats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28,000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28,000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3679018"/>
                  </a:ext>
                </a:extLst>
              </a:tr>
              <a:tr h="344337">
                <a:tc>
                  <a:txBody>
                    <a:bodyPr/>
                    <a:lstStyle/>
                    <a:p>
                      <a:pPr marL="0" marR="0">
                        <a:lnSpc>
                          <a:spcPct val="107000"/>
                        </a:lnSpc>
                        <a:spcAft>
                          <a:spcPts val="800"/>
                        </a:spcAft>
                        <a:buNone/>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Golf Course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Holes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18</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0</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18</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2701138"/>
                  </a:ext>
                </a:extLst>
              </a:tr>
            </a:tbl>
          </a:graphicData>
        </a:graphic>
      </p:graphicFrame>
      <p:sp>
        <p:nvSpPr>
          <p:cNvPr id="9" name="TextBox 8">
            <a:extLst>
              <a:ext uri="{FF2B5EF4-FFF2-40B4-BE49-F238E27FC236}">
                <a16:creationId xmlns:a16="http://schemas.microsoft.com/office/drawing/2014/main" id="{06FCAE3E-21CA-C523-4B10-907285B5AAD5}"/>
              </a:ext>
            </a:extLst>
          </p:cNvPr>
          <p:cNvSpPr txBox="1"/>
          <p:nvPr/>
        </p:nvSpPr>
        <p:spPr>
          <a:xfrm>
            <a:off x="11167971" y="2406084"/>
            <a:ext cx="3783106" cy="3785652"/>
          </a:xfrm>
          <a:prstGeom prst="rect">
            <a:avLst/>
          </a:prstGeom>
          <a:noFill/>
        </p:spPr>
        <p:txBody>
          <a:bodyPr wrap="square" rtlCol="0">
            <a:spAutoFit/>
          </a:bodyPr>
          <a:lstStyle/>
          <a:p>
            <a:r>
              <a:rPr lang="en-US" sz="2000" b="1" dirty="0">
                <a:solidFill>
                  <a:schemeClr val="accent6">
                    <a:lumMod val="50000"/>
                  </a:schemeClr>
                </a:solidFill>
              </a:rPr>
              <a:t>MPD Design</a:t>
            </a:r>
          </a:p>
          <a:p>
            <a:pPr marL="285750" indent="-285750">
              <a:buFont typeface="Arial" panose="020B0604020202020204" pitchFamily="34" charset="0"/>
              <a:buChar char="•"/>
            </a:pPr>
            <a:r>
              <a:rPr lang="en-US" sz="2000" dirty="0">
                <a:solidFill>
                  <a:schemeClr val="accent6">
                    <a:lumMod val="50000"/>
                  </a:schemeClr>
                </a:solidFill>
              </a:rPr>
              <a:t>50% Parks, Recreational Facilities, Trails &amp; Open Space</a:t>
            </a:r>
          </a:p>
          <a:p>
            <a:pPr marL="285750" indent="-285750">
              <a:buFont typeface="Arial" panose="020B0604020202020204" pitchFamily="34" charset="0"/>
              <a:buChar char="•"/>
            </a:pPr>
            <a:r>
              <a:rPr lang="en-US" sz="2000" dirty="0">
                <a:solidFill>
                  <a:schemeClr val="accent6">
                    <a:lumMod val="50000"/>
                  </a:schemeClr>
                </a:solidFill>
              </a:rPr>
              <a:t>Regional Sports Activity as a catalyst</a:t>
            </a:r>
          </a:p>
          <a:p>
            <a:pPr marL="285750" indent="-285750">
              <a:buFont typeface="Arial" panose="020B0604020202020204" pitchFamily="34" charset="0"/>
              <a:buChar char="•"/>
            </a:pPr>
            <a:r>
              <a:rPr lang="en-US" sz="2000" dirty="0">
                <a:solidFill>
                  <a:schemeClr val="accent6">
                    <a:lumMod val="50000"/>
                  </a:schemeClr>
                </a:solidFill>
              </a:rPr>
              <a:t>Diversified Tax Base and Economic Development</a:t>
            </a:r>
          </a:p>
          <a:p>
            <a:pPr marL="285750" indent="-285750">
              <a:buFont typeface="Arial" panose="020B0604020202020204" pitchFamily="34" charset="0"/>
              <a:buChar char="•"/>
            </a:pPr>
            <a:r>
              <a:rPr lang="en-US" sz="2000" dirty="0">
                <a:solidFill>
                  <a:schemeClr val="accent6">
                    <a:lumMod val="50000"/>
                  </a:schemeClr>
                </a:solidFill>
              </a:rPr>
              <a:t>Job Creation through Employment Center uses</a:t>
            </a:r>
          </a:p>
          <a:p>
            <a:pPr marL="285750" indent="-285750">
              <a:buFont typeface="Arial" panose="020B0604020202020204" pitchFamily="34" charset="0"/>
              <a:buChar char="•"/>
            </a:pPr>
            <a:r>
              <a:rPr lang="en-US" sz="2000" dirty="0">
                <a:solidFill>
                  <a:schemeClr val="accent6">
                    <a:lumMod val="50000"/>
                  </a:schemeClr>
                </a:solidFill>
              </a:rPr>
              <a:t>Diversity of Housing</a:t>
            </a:r>
          </a:p>
          <a:p>
            <a:pPr marL="285750" indent="-285750">
              <a:buFont typeface="Arial" panose="020B0604020202020204" pitchFamily="34" charset="0"/>
              <a:buChar char="•"/>
            </a:pPr>
            <a:r>
              <a:rPr lang="en-US" sz="2000" dirty="0">
                <a:solidFill>
                  <a:schemeClr val="accent6">
                    <a:lumMod val="50000"/>
                  </a:schemeClr>
                </a:solidFill>
              </a:rPr>
              <a:t>Promotes Live, Work, Play</a:t>
            </a:r>
          </a:p>
        </p:txBody>
      </p:sp>
    </p:spTree>
    <p:extLst>
      <p:ext uri="{BB962C8B-B14F-4D97-AF65-F5344CB8AC3E}">
        <p14:creationId xmlns:p14="http://schemas.microsoft.com/office/powerpoint/2010/main" val="200545083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docProps/app.xml><?xml version="1.0" encoding="utf-8"?>
<Properties xmlns="http://schemas.openxmlformats.org/officeDocument/2006/extended-properties" xmlns:vt="http://schemas.openxmlformats.org/officeDocument/2006/docPropsVTypes">
  <Template/>
  <TotalTime>32764</TotalTime>
  <Words>1965</Words>
  <Application>Microsoft Office PowerPoint</Application>
  <PresentationFormat>Custom</PresentationFormat>
  <Paragraphs>489</Paragraphs>
  <Slides>31</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Aptos</vt:lpstr>
      <vt:lpstr>Arial</vt:lpstr>
      <vt:lpstr>Arial Narrow</vt:lpstr>
      <vt:lpstr>Calibri</vt:lpstr>
      <vt:lpstr>Garamond</vt:lpstr>
      <vt:lpstr>Times New Roman</vt:lpstr>
      <vt:lpstr>Wingdings</vt:lpstr>
      <vt:lpstr>Office Theme</vt:lpstr>
      <vt:lpstr>PowerPoint Presentation</vt:lpstr>
      <vt:lpstr>Agenda</vt:lpstr>
      <vt:lpstr>Introduction: The path to today</vt:lpstr>
      <vt:lpstr>PowerPoint Presentation</vt:lpstr>
      <vt:lpstr>PowerPoint Presentation</vt:lpstr>
      <vt:lpstr>PowerPoint Presentation</vt:lpstr>
      <vt:lpstr>PowerPoint Presentation</vt:lpstr>
      <vt:lpstr>MPD Entitlement by Acreage</vt:lpstr>
      <vt:lpstr>MPD Entitlement by Land Use</vt:lpstr>
      <vt:lpstr>MPD Comparison to the DRIs – Infeasible DRI’s v. MPD consistent with City Comprehensive Plan Vision</vt:lpstr>
      <vt:lpstr>Summary of Taxable Values – Economic Diversity</vt:lpstr>
      <vt:lpstr>Summary of Fiscal Net Benefits</vt:lpstr>
      <vt:lpstr>City Operational Cost Savings and School Facilities</vt:lpstr>
      <vt:lpstr>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Water Supply </vt:lpstr>
      <vt:lpstr>Annexation Lands </vt:lpstr>
      <vt:lpstr>Adopted Future Land Use</vt:lpstr>
      <vt:lpstr> 2050 Transportation Facilities</vt:lpstr>
      <vt:lpstr>MPD Master Plan Map</vt:lpstr>
      <vt:lpstr>MPD Agreement</vt:lpstr>
      <vt:lpstr>MPD Agreement</vt:lpstr>
      <vt:lpstr>Benefits of Westward Expansion</vt:lpstr>
      <vt:lpstr>Requests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Karl Soderholm</dc:creator>
  <cp:lastModifiedBy>Jose Papa, AICP</cp:lastModifiedBy>
  <cp:revision>207</cp:revision>
  <cp:lastPrinted>2026-07-31T18:48:14Z</cp:lastPrinted>
  <dcterms:created xsi:type="dcterms:W3CDTF">2026-02-11T20:11:13Z</dcterms:created>
  <dcterms:modified xsi:type="dcterms:W3CDTF">2026-08-03T20:15:18Z</dcterms:modified>
</cp:coreProperties>
</file>